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av" ContentType="audio/wav"/>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18"/>
  </p:notesMasterIdLst>
  <p:handoutMasterIdLst>
    <p:handoutMasterId r:id="rId19"/>
  </p:handoutMasterIdLst>
  <p:sldIdLst>
    <p:sldId id="263" r:id="rId2"/>
    <p:sldId id="264" r:id="rId3"/>
    <p:sldId id="267" r:id="rId4"/>
    <p:sldId id="272" r:id="rId5"/>
    <p:sldId id="257" r:id="rId6"/>
    <p:sldId id="258" r:id="rId7"/>
    <p:sldId id="259" r:id="rId8"/>
    <p:sldId id="260" r:id="rId9"/>
    <p:sldId id="261" r:id="rId10"/>
    <p:sldId id="268" r:id="rId11"/>
    <p:sldId id="269" r:id="rId12"/>
    <p:sldId id="273" r:id="rId13"/>
    <p:sldId id="274" r:id="rId14"/>
    <p:sldId id="270" r:id="rId15"/>
    <p:sldId id="262" r:id="rId16"/>
    <p:sldId id="26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13" autoAdjust="0"/>
  </p:normalViewPr>
  <p:slideViewPr>
    <p:cSldViewPr snapToGrid="0" snapToObjects="1">
      <p:cViewPr varScale="1">
        <p:scale>
          <a:sx n="93" d="100"/>
          <a:sy n="93" d="100"/>
        </p:scale>
        <p:origin x="-132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interSettings" Target="printerSettings/printerSettings1.bin"/><Relationship Id="rId4" Type="http://schemas.openxmlformats.org/officeDocument/2006/relationships/slide" Target="slides/slide3.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24"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handoutMaster" Target="handoutMasters/handoutMaster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5DB34E-C417-9D4C-8441-1016FDFC03C8}" type="datetimeFigureOut">
              <a:rPr lang="en-US" smtClean="0"/>
              <a:t>02/04/12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0276B3-3D69-7540-A2EC-9825DB374764}" type="slidenum">
              <a:rPr lang="en-US" smtClean="0"/>
              <a:t>‹#›</a:t>
            </a:fld>
            <a:endParaRPr lang="en-US"/>
          </a:p>
        </p:txBody>
      </p:sp>
    </p:spTree>
    <p:extLst>
      <p:ext uri="{BB962C8B-B14F-4D97-AF65-F5344CB8AC3E}">
        <p14:creationId xmlns:p14="http://schemas.microsoft.com/office/powerpoint/2010/main" val="2948772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9B1BB5-9F3D-DB47-B848-6F8C30339DAA}" type="datetimeFigureOut">
              <a:rPr lang="en-US" smtClean="0"/>
              <a:t>02/04/12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FB7D5-AB95-3A48-9F08-306A5BE9B026}" type="slidenum">
              <a:rPr lang="en-US" smtClean="0"/>
              <a:t>‹#›</a:t>
            </a:fld>
            <a:endParaRPr lang="en-US"/>
          </a:p>
        </p:txBody>
      </p:sp>
    </p:spTree>
    <p:extLst>
      <p:ext uri="{BB962C8B-B14F-4D97-AF65-F5344CB8AC3E}">
        <p14:creationId xmlns:p14="http://schemas.microsoft.com/office/powerpoint/2010/main" val="28314276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3" Type="http://schemas.openxmlformats.org/officeDocument/2006/relationships/hyperlink" Target="http://www.atesl.ca" TargetMode="Externa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ESL and e-learning in Rural Alberta Webinar series</a:t>
            </a:r>
          </a:p>
          <a:p>
            <a:r>
              <a:rPr lang="en-US" sz="1100" dirty="0" smtClean="0"/>
              <a:t>Webinar #3</a:t>
            </a:r>
          </a:p>
          <a:p>
            <a:r>
              <a:rPr lang="en-US" sz="1200" dirty="0" smtClean="0"/>
              <a:t>An orientation to the remaining sections of the ESL/e-learning Guide for rural Alberta, and the broader project, </a:t>
            </a:r>
            <a:r>
              <a:rPr lang="en-US" sz="1200" i="1" dirty="0" smtClean="0"/>
              <a:t>Building skills and expertise for using e-learning with adult ESL learners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a:t>
            </a:fld>
            <a:endParaRPr lang="en-US"/>
          </a:p>
        </p:txBody>
      </p:sp>
    </p:spTree>
    <p:extLst>
      <p:ext uri="{BB962C8B-B14F-4D97-AF65-F5344CB8AC3E}">
        <p14:creationId xmlns:p14="http://schemas.microsoft.com/office/powerpoint/2010/main" val="564093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objective of this document is to provide support to ESL instructors and administrators undertaking to offer ESL programming online. This includes programming offered entirely online, and also applies equally to the online sections of a blended ESL offerings. The intention of this document is to provide both specific guidelines and food for thought. Furthermore, the resource is intended to support instructional designers assisting in the online delivery of ESL programming, maybe for the first time. It considers the specific requirements necessary for the teaching and learning of language.* (This document is not intended to replace professional development in ESL e-learning; a reference guide is provided at the end to offer further opportunities for reading in this area.)</a:t>
            </a:r>
          </a:p>
          <a:p>
            <a:r>
              <a:rPr lang="en-US" sz="1200" kern="1200" dirty="0" smtClean="0">
                <a:solidFill>
                  <a:schemeClr val="tx1"/>
                </a:solidFill>
                <a:effectLst/>
                <a:latin typeface="+mn-lt"/>
                <a:ea typeface="+mn-ea"/>
                <a:cs typeface="+mn-cs"/>
              </a:rPr>
              <a:t>The guiding principles in this document were informed by a review of the extensive literature on best practices for e-learning and draws upon some of </a:t>
            </a:r>
            <a:r>
              <a:rPr lang="en-US" sz="1200" kern="1200" dirty="0" err="1" smtClean="0">
                <a:solidFill>
                  <a:schemeClr val="tx1"/>
                </a:solidFill>
                <a:effectLst/>
                <a:latin typeface="+mn-lt"/>
                <a:ea typeface="+mn-ea"/>
                <a:cs typeface="+mn-cs"/>
              </a:rPr>
              <a:t>themilestone</a:t>
            </a:r>
            <a:r>
              <a:rPr lang="en-US" sz="1200" kern="1200" dirty="0" smtClean="0">
                <a:solidFill>
                  <a:schemeClr val="tx1"/>
                </a:solidFill>
                <a:effectLst/>
                <a:latin typeface="+mn-lt"/>
                <a:ea typeface="+mn-ea"/>
                <a:cs typeface="+mn-cs"/>
              </a:rPr>
              <a:t> documents, including the Quality Standards brochure from </a:t>
            </a:r>
            <a:r>
              <a:rPr lang="en-US" sz="1200" i="1" kern="1200" dirty="0" smtClean="0">
                <a:solidFill>
                  <a:schemeClr val="tx1"/>
                </a:solidFill>
                <a:effectLst/>
                <a:latin typeface="+mn-lt"/>
                <a:ea typeface="+mn-ea"/>
                <a:cs typeface="+mn-cs"/>
              </a:rPr>
              <a:t>eCampusAlberta, </a:t>
            </a:r>
            <a:r>
              <a:rPr lang="en-US" sz="1200" kern="1200" dirty="0" smtClean="0">
                <a:solidFill>
                  <a:schemeClr val="tx1"/>
                </a:solidFill>
                <a:effectLst/>
                <a:latin typeface="+mn-lt"/>
                <a:ea typeface="+mn-ea"/>
                <a:cs typeface="+mn-cs"/>
              </a:rPr>
              <a:t>and the Canadian Recommended E-learning Guidelines (</a:t>
            </a:r>
            <a:r>
              <a:rPr lang="en-US" sz="1200" kern="1200" dirty="0" err="1" smtClean="0">
                <a:solidFill>
                  <a:schemeClr val="tx1"/>
                </a:solidFill>
                <a:effectLst/>
                <a:latin typeface="+mn-lt"/>
                <a:ea typeface="+mn-ea"/>
                <a:cs typeface="+mn-cs"/>
              </a:rPr>
              <a:t>CanREGs</a:t>
            </a:r>
            <a:r>
              <a:rPr lang="en-US" sz="1200" kern="1200" dirty="0" smtClean="0">
                <a:solidFill>
                  <a:schemeClr val="tx1"/>
                </a:solidFill>
                <a:effectLst/>
                <a:latin typeface="+mn-lt"/>
                <a:ea typeface="+mn-ea"/>
                <a:cs typeface="+mn-cs"/>
              </a:rPr>
              <a:t>). By aligning this work, with widely accepted principles of second language teaching and learning, these guiding principles aim to provide a mechanism for supporting, planning and evaluating the development and delivery of online ESL</a:t>
            </a:r>
          </a:p>
          <a:p>
            <a:r>
              <a:rPr lang="en-US" sz="1200" kern="1200" dirty="0" smtClean="0">
                <a:solidFill>
                  <a:schemeClr val="tx1"/>
                </a:solidFill>
                <a:effectLst/>
                <a:latin typeface="+mn-lt"/>
                <a:ea typeface="+mn-ea"/>
                <a:cs typeface="+mn-cs"/>
              </a:rPr>
              <a:t>programming.</a:t>
            </a:r>
          </a:p>
          <a:p>
            <a:r>
              <a:rPr lang="en-US" sz="1200" kern="1200" dirty="0" smtClean="0">
                <a:solidFill>
                  <a:schemeClr val="tx1"/>
                </a:solidFill>
                <a:effectLst/>
                <a:latin typeface="+mn-lt"/>
                <a:ea typeface="+mn-ea"/>
                <a:cs typeface="+mn-cs"/>
              </a:rPr>
              <a:t>The document is divided into the following sections:</a:t>
            </a:r>
          </a:p>
          <a:p>
            <a:pPr lvl="0"/>
            <a:r>
              <a:rPr lang="en-US" sz="1200" kern="1200" dirty="0" smtClean="0">
                <a:solidFill>
                  <a:schemeClr val="tx1"/>
                </a:solidFill>
                <a:effectLst/>
                <a:latin typeface="+mn-lt"/>
                <a:ea typeface="+mn-ea"/>
                <a:cs typeface="+mn-cs"/>
              </a:rPr>
              <a:t>Materials</a:t>
            </a:r>
          </a:p>
          <a:p>
            <a:pPr lvl="0"/>
            <a:r>
              <a:rPr lang="en-US" sz="1200" kern="1200" dirty="0" smtClean="0">
                <a:solidFill>
                  <a:schemeClr val="tx1"/>
                </a:solidFill>
                <a:effectLst/>
                <a:latin typeface="+mn-lt"/>
                <a:ea typeface="+mn-ea"/>
                <a:cs typeface="+mn-cs"/>
              </a:rPr>
              <a:t>Instructional Design (including learning activities, Development, Assessment, ESL</a:t>
            </a:r>
          </a:p>
          <a:p>
            <a:r>
              <a:rPr lang="en-US" sz="1200" kern="1200" dirty="0" smtClean="0">
                <a:solidFill>
                  <a:schemeClr val="tx1"/>
                </a:solidFill>
                <a:effectLst/>
                <a:latin typeface="+mn-lt"/>
                <a:ea typeface="+mn-ea"/>
                <a:cs typeface="+mn-cs"/>
              </a:rPr>
              <a:t>pedagogical considerations)</a:t>
            </a:r>
          </a:p>
          <a:p>
            <a:pPr lvl="0"/>
            <a:r>
              <a:rPr lang="en-US" sz="1200" kern="1200" dirty="0" smtClean="0">
                <a:solidFill>
                  <a:schemeClr val="tx1"/>
                </a:solidFill>
                <a:effectLst/>
                <a:latin typeface="+mn-lt"/>
                <a:ea typeface="+mn-ea"/>
                <a:cs typeface="+mn-cs"/>
              </a:rPr>
              <a:t>Language Learning Outcomes</a:t>
            </a:r>
          </a:p>
          <a:p>
            <a:pPr lvl="0"/>
            <a:r>
              <a:rPr lang="en-US" sz="1200" kern="1200" dirty="0" smtClean="0">
                <a:solidFill>
                  <a:schemeClr val="tx1"/>
                </a:solidFill>
                <a:effectLst/>
                <a:latin typeface="+mn-lt"/>
                <a:ea typeface="+mn-ea"/>
                <a:cs typeface="+mn-cs"/>
              </a:rPr>
              <a:t>The Learner</a:t>
            </a:r>
          </a:p>
          <a:p>
            <a:pPr lvl="0"/>
            <a:r>
              <a:rPr lang="en-US" sz="1200" kern="1200" dirty="0" smtClean="0">
                <a:solidFill>
                  <a:schemeClr val="tx1"/>
                </a:solidFill>
                <a:effectLst/>
                <a:latin typeface="+mn-lt"/>
                <a:ea typeface="+mn-ea"/>
                <a:cs typeface="+mn-cs"/>
              </a:rPr>
              <a:t>The Instructor</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10</a:t>
            </a:fld>
            <a:endParaRPr lang="en-US"/>
          </a:p>
        </p:txBody>
      </p:sp>
    </p:spTree>
    <p:extLst>
      <p:ext uri="{BB962C8B-B14F-4D97-AF65-F5344CB8AC3E}">
        <p14:creationId xmlns:p14="http://schemas.microsoft.com/office/powerpoint/2010/main" val="179223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#11 </a:t>
            </a:r>
            <a:endParaRPr lang="en-US" sz="1200" kern="1200" dirty="0" smtClean="0">
              <a:solidFill>
                <a:schemeClr val="tx1"/>
              </a:solidFill>
              <a:effectLst/>
              <a:latin typeface="+mn-lt"/>
              <a:ea typeface="+mn-ea"/>
              <a:cs typeface="+mn-cs"/>
            </a:endParaRPr>
          </a:p>
          <a:p>
            <a:pPr lvl="0"/>
            <a:r>
              <a:rPr lang="en-CA" sz="1200" b="1" kern="1200" dirty="0" smtClean="0">
                <a:solidFill>
                  <a:schemeClr val="tx1"/>
                </a:solidFill>
                <a:effectLst/>
                <a:latin typeface="+mn-lt"/>
                <a:ea typeface="+mn-ea"/>
                <a:cs typeface="+mn-cs"/>
              </a:rPr>
              <a:t>Videoconferencing in ESL programming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chapter was developed by Justine Light with Hana </a:t>
            </a:r>
            <a:r>
              <a:rPr lang="en-US" sz="1200" b="1" kern="1200" dirty="0" err="1" smtClean="0">
                <a:solidFill>
                  <a:schemeClr val="tx1"/>
                </a:solidFill>
                <a:effectLst/>
                <a:latin typeface="+mn-lt"/>
                <a:ea typeface="+mn-ea"/>
                <a:cs typeface="+mn-cs"/>
              </a:rPr>
              <a:t>Taleb</a:t>
            </a:r>
            <a:r>
              <a:rPr lang="en-US" sz="1200" b="1" kern="1200" dirty="0" smtClean="0">
                <a:solidFill>
                  <a:schemeClr val="tx1"/>
                </a:solidFill>
                <a:effectLst/>
                <a:latin typeface="+mn-lt"/>
                <a:ea typeface="+mn-ea"/>
                <a:cs typeface="+mn-cs"/>
              </a:rPr>
              <a:t> Imai, Charlotte </a:t>
            </a:r>
            <a:r>
              <a:rPr lang="en-US" sz="1200" b="1" kern="1200" dirty="0" err="1" smtClean="0">
                <a:solidFill>
                  <a:schemeClr val="tx1"/>
                </a:solidFill>
                <a:effectLst/>
                <a:latin typeface="+mn-lt"/>
                <a:ea typeface="+mn-ea"/>
                <a:cs typeface="+mn-cs"/>
              </a:rPr>
              <a:t>Beaubier</a:t>
            </a:r>
            <a:r>
              <a:rPr lang="en-US" sz="1200" b="1" kern="1200" dirty="0" smtClean="0">
                <a:solidFill>
                  <a:schemeClr val="tx1"/>
                </a:solidFill>
                <a:effectLst/>
                <a:latin typeface="+mn-lt"/>
                <a:ea typeface="+mn-ea"/>
                <a:cs typeface="+mn-cs"/>
              </a:rPr>
              <a:t> and Cameron Young, all from Bow</a:t>
            </a:r>
            <a:r>
              <a:rPr lang="en-US" sz="1200" b="1" kern="1200" baseline="0" dirty="0" smtClean="0">
                <a:solidFill>
                  <a:schemeClr val="tx1"/>
                </a:solidFill>
                <a:effectLst/>
                <a:latin typeface="+mn-lt"/>
                <a:ea typeface="+mn-ea"/>
                <a:cs typeface="+mn-cs"/>
              </a:rPr>
              <a:t> Valley college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objective of this chapter is to provide support to ESL instructors and administrators undertaking to use videoconferencing in ESL programming. This includes programming offered entirely by distance, but also equally applies to a blended ESL offering. The intention of the</a:t>
            </a:r>
            <a:r>
              <a:rPr lang="en-US" sz="1200" kern="1200" baseline="0" dirty="0" smtClean="0">
                <a:solidFill>
                  <a:schemeClr val="tx1"/>
                </a:solidFill>
                <a:effectLst/>
                <a:latin typeface="+mn-lt"/>
                <a:ea typeface="+mn-ea"/>
                <a:cs typeface="+mn-cs"/>
              </a:rPr>
              <a:t> chapter </a:t>
            </a:r>
            <a:r>
              <a:rPr lang="en-US" sz="1200" kern="1200" dirty="0" smtClean="0">
                <a:solidFill>
                  <a:schemeClr val="tx1"/>
                </a:solidFill>
                <a:effectLst/>
                <a:latin typeface="+mn-lt"/>
                <a:ea typeface="+mn-ea"/>
                <a:cs typeface="+mn-cs"/>
              </a:rPr>
              <a:t>is to provide both specific guidelines as well as references for</a:t>
            </a:r>
            <a:r>
              <a:rPr lang="en-US" sz="1200" kern="1200" baseline="0" dirty="0" smtClean="0">
                <a:solidFill>
                  <a:schemeClr val="tx1"/>
                </a:solidFill>
                <a:effectLst/>
                <a:latin typeface="+mn-lt"/>
                <a:ea typeface="+mn-ea"/>
                <a:cs typeface="+mn-cs"/>
              </a:rPr>
              <a:t> how to undertake video conferencing. </a:t>
            </a:r>
            <a:r>
              <a:rPr lang="en-US" sz="1200" kern="1200" dirty="0" smtClean="0">
                <a:solidFill>
                  <a:schemeClr val="tx1"/>
                </a:solidFill>
                <a:effectLst/>
                <a:latin typeface="+mn-lt"/>
                <a:ea typeface="+mn-ea"/>
                <a:cs typeface="+mn-cs"/>
              </a:rPr>
              <a:t>The guiding principles in this chapter were informed to a large extent by the research undertaken at Bow Valley College in the project, Bridges for Rural Immigrants, Phase 1,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2009. The chapter</a:t>
            </a:r>
            <a:r>
              <a:rPr lang="en-US" sz="1200" kern="1200" baseline="0" dirty="0" smtClean="0">
                <a:solidFill>
                  <a:schemeClr val="tx1"/>
                </a:solidFill>
                <a:effectLst/>
                <a:latin typeface="+mn-lt"/>
                <a:ea typeface="+mn-ea"/>
                <a:cs typeface="+mn-cs"/>
              </a:rPr>
              <a:t> is grounded in the work of </a:t>
            </a:r>
            <a:r>
              <a:rPr lang="en-US" sz="1200" kern="1200" dirty="0" smtClean="0">
                <a:solidFill>
                  <a:schemeClr val="tx1"/>
                </a:solidFill>
                <a:effectLst/>
                <a:latin typeface="+mn-lt"/>
                <a:ea typeface="+mn-ea"/>
                <a:cs typeface="+mn-cs"/>
              </a:rPr>
              <a:t>Hana, Charlotte, and Cameron, and their insights and reflections gained while delivering ESL listening and speaking classes to remote rural sites in Alberta. In addition to the foundational content, a further review of the literature of best practices for videoconferencing was conducted and alignment of that work with widely accepted principles of second language teaching and learning is embedded throughout.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11</a:t>
            </a:fld>
            <a:endParaRPr lang="en-US"/>
          </a:p>
        </p:txBody>
      </p:sp>
    </p:spTree>
    <p:extLst>
      <p:ext uri="{BB962C8B-B14F-4D97-AF65-F5344CB8AC3E}">
        <p14:creationId xmlns:p14="http://schemas.microsoft.com/office/powerpoint/2010/main" val="41287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Slide#12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video conferencing guiding principles aim to provide a mechanism for supporting, planning and evaluating the development and delivery of ESL programming via videoconferencing. A review of the research, as well as the experiences of the Bow Valley Team, have led to the conclusion that support of the class through online asynchronous tools, such as wikis, websites, email etc. can greatly enhance the opportunities language interaction and social community building among the individuals in the course. These guiding principles are built around the assumption that such a dual delivery is in place.</a:t>
            </a:r>
          </a:p>
          <a:p>
            <a:r>
              <a:rPr lang="en-US" sz="1200" kern="1200" dirty="0" smtClean="0">
                <a:solidFill>
                  <a:schemeClr val="tx1"/>
                </a:solidFill>
                <a:effectLst/>
                <a:latin typeface="+mn-lt"/>
                <a:ea typeface="+mn-ea"/>
                <a:cs typeface="+mn-cs"/>
              </a:rPr>
              <a:t>There are many sections in the chapter including issues such as:</a:t>
            </a:r>
          </a:p>
          <a:p>
            <a:pPr lvl="0"/>
            <a:r>
              <a:rPr lang="en-US" sz="1200" kern="1200" dirty="0" smtClean="0">
                <a:solidFill>
                  <a:schemeClr val="tx1"/>
                </a:solidFill>
                <a:effectLst/>
                <a:latin typeface="+mn-lt"/>
                <a:ea typeface="+mn-ea"/>
                <a:cs typeface="+mn-cs"/>
              </a:rPr>
              <a:t>Materials</a:t>
            </a:r>
          </a:p>
          <a:p>
            <a:pPr lvl="0"/>
            <a:r>
              <a:rPr lang="en-US" sz="1200" kern="1200" dirty="0" smtClean="0">
                <a:solidFill>
                  <a:schemeClr val="tx1"/>
                </a:solidFill>
                <a:effectLst/>
                <a:latin typeface="+mn-lt"/>
                <a:ea typeface="+mn-ea"/>
                <a:cs typeface="+mn-cs"/>
              </a:rPr>
              <a:t>Videoconferencing equipment</a:t>
            </a:r>
          </a:p>
          <a:p>
            <a:pPr lvl="0"/>
            <a:r>
              <a:rPr lang="en-US" sz="1200" kern="1200" dirty="0" smtClean="0">
                <a:solidFill>
                  <a:schemeClr val="tx1"/>
                </a:solidFill>
                <a:effectLst/>
                <a:latin typeface="+mn-lt"/>
                <a:ea typeface="+mn-ea"/>
                <a:cs typeface="+mn-cs"/>
              </a:rPr>
              <a:t>Pedagogy</a:t>
            </a:r>
          </a:p>
          <a:p>
            <a:pPr lvl="0"/>
            <a:r>
              <a:rPr lang="en-US" sz="1200" kern="1200" dirty="0" smtClean="0">
                <a:solidFill>
                  <a:schemeClr val="tx1"/>
                </a:solidFill>
                <a:effectLst/>
                <a:latin typeface="+mn-lt"/>
                <a:ea typeface="+mn-ea"/>
                <a:cs typeface="+mn-cs"/>
              </a:rPr>
              <a:t>The Videoconferencing Team</a:t>
            </a:r>
          </a:p>
          <a:p>
            <a:pPr lvl="0"/>
            <a:r>
              <a:rPr lang="en-US" sz="1200" kern="1200" dirty="0" smtClean="0">
                <a:solidFill>
                  <a:schemeClr val="tx1"/>
                </a:solidFill>
                <a:effectLst/>
                <a:latin typeface="+mn-lt"/>
                <a:ea typeface="+mn-ea"/>
                <a:cs typeface="+mn-cs"/>
              </a:rPr>
              <a:t>The remote site facilitator</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12</a:t>
            </a:fld>
            <a:endParaRPr lang="en-US"/>
          </a:p>
        </p:txBody>
      </p:sp>
    </p:spTree>
    <p:extLst>
      <p:ext uri="{BB962C8B-B14F-4D97-AF65-F5344CB8AC3E}">
        <p14:creationId xmlns:p14="http://schemas.microsoft.com/office/powerpoint/2010/main" val="284572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#13 </a:t>
            </a:r>
            <a:endParaRPr lang="en-US" sz="1200" kern="1200" dirty="0" smtClean="0">
              <a:solidFill>
                <a:schemeClr val="tx1"/>
              </a:solidFill>
              <a:effectLst/>
              <a:latin typeface="+mn-lt"/>
              <a:ea typeface="+mn-ea"/>
              <a:cs typeface="+mn-cs"/>
            </a:endParaRPr>
          </a:p>
          <a:p>
            <a:pPr lvl="0"/>
            <a:r>
              <a:rPr lang="en-CA" sz="1200" b="1" kern="1200" dirty="0" smtClean="0">
                <a:solidFill>
                  <a:schemeClr val="tx1"/>
                </a:solidFill>
                <a:effectLst/>
                <a:latin typeface="+mn-lt"/>
                <a:ea typeface="+mn-ea"/>
                <a:cs typeface="+mn-cs"/>
              </a:rPr>
              <a:t>Evaluating and Using ESL multimedia software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chapter was developed by Jennifer Foote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objective of this chapter of the manual is to assist ESL instructors and program coordinators in choosing and using ESL multimedia software.  The term “ESL multimedia software” refers to all software that utilizes different types of media, such as software audio and video, to aid in the teaching of ESL.  This software could be designed to increase general English proficiency or could be focused on practicing one type of skill such as pronunciation or listening comprehension. </a:t>
            </a:r>
          </a:p>
          <a:p>
            <a:r>
              <a:rPr lang="en-US" sz="1200" kern="1200" dirty="0" smtClean="0">
                <a:solidFill>
                  <a:schemeClr val="tx1"/>
                </a:solidFill>
                <a:effectLst/>
                <a:latin typeface="+mn-lt"/>
                <a:ea typeface="+mn-ea"/>
                <a:cs typeface="+mn-cs"/>
              </a:rPr>
              <a:t>The guiding principles contained in this chapter are divided into two parts. The first part focuses on evaluating ESL multimedia software for the purpose of selecting software for an ESL class or program.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literature on evaluation of ESL multimedia software contains different approaches to evaluation, including checklists, researched-based approaches, and frameworks (Hubbard, 2006). The guiding principles contained here attempt to incorporate useful and effective ideas from those different approaches.  The second section offers guidelines for using multimedia software effectively with your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ESL learners.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13</a:t>
            </a:fld>
            <a:endParaRPr lang="en-US"/>
          </a:p>
        </p:txBody>
      </p:sp>
    </p:spTree>
    <p:extLst>
      <p:ext uri="{BB962C8B-B14F-4D97-AF65-F5344CB8AC3E}">
        <p14:creationId xmlns:p14="http://schemas.microsoft.com/office/powerpoint/2010/main" val="1460863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#14</a:t>
            </a:r>
            <a:endParaRPr lang="en-US" sz="1200" kern="1200" dirty="0" smtClean="0">
              <a:solidFill>
                <a:schemeClr val="tx1"/>
              </a:solidFill>
              <a:effectLst/>
              <a:latin typeface="+mn-lt"/>
              <a:ea typeface="+mn-ea"/>
              <a:cs typeface="+mn-cs"/>
            </a:endParaRPr>
          </a:p>
          <a:p>
            <a:pPr lvl="0"/>
            <a:r>
              <a:rPr lang="en-CA" sz="1200" b="1" kern="1200" dirty="0" smtClean="0">
                <a:solidFill>
                  <a:schemeClr val="tx1"/>
                </a:solidFill>
                <a:effectLst/>
                <a:latin typeface="+mn-lt"/>
                <a:ea typeface="+mn-ea"/>
                <a:cs typeface="+mn-cs"/>
              </a:rPr>
              <a:t>E-Learning tools and resources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chapter was developed by Wendy Chambers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purpose of this chapter is to introduce a </a:t>
            </a:r>
            <a:r>
              <a:rPr lang="en-US" sz="1200" i="1" kern="1200" dirty="0" smtClean="0">
                <a:solidFill>
                  <a:schemeClr val="tx1"/>
                </a:solidFill>
                <a:effectLst/>
                <a:latin typeface="+mn-lt"/>
                <a:ea typeface="+mn-ea"/>
                <a:cs typeface="+mn-cs"/>
              </a:rPr>
              <a:t>selection </a:t>
            </a:r>
            <a:r>
              <a:rPr lang="en-US" sz="1200" kern="1200" dirty="0" smtClean="0">
                <a:solidFill>
                  <a:schemeClr val="tx1"/>
                </a:solidFill>
                <a:effectLst/>
                <a:latin typeface="+mn-lt"/>
                <a:ea typeface="+mn-ea"/>
                <a:cs typeface="+mn-cs"/>
              </a:rPr>
              <a:t>of e-learning tools and resources and provide suggestions for their use in ESL teaching and learning contexts. Ideas for engaging learners with e-learning technologies are grounded in the literature, informed by the experiences of instructors in the field, and discussed at conferences for English language professionals.</a:t>
            </a:r>
          </a:p>
          <a:p>
            <a:r>
              <a:rPr lang="en-US" sz="1200" kern="1200" dirty="0" smtClean="0">
                <a:solidFill>
                  <a:schemeClr val="tx1"/>
                </a:solidFill>
                <a:effectLst/>
                <a:latin typeface="+mn-lt"/>
                <a:ea typeface="+mn-ea"/>
                <a:cs typeface="+mn-cs"/>
              </a:rPr>
              <a:t>A brief introduction to each type of tool is provided followed by a bulleted description of its features. Teaching and learning ideas are offered to stimulate a thoughtful, intentional approach to the use of each technology tool within your context. Finally, select readings and resources are offered to further</a:t>
            </a:r>
            <a:r>
              <a:rPr lang="en-US" sz="1200" kern="1200" baseline="0" dirty="0" smtClean="0">
                <a:solidFill>
                  <a:schemeClr val="tx1"/>
                </a:solidFill>
                <a:effectLst/>
                <a:latin typeface="+mn-lt"/>
                <a:ea typeface="+mn-ea"/>
                <a:cs typeface="+mn-cs"/>
              </a:rPr>
              <a:t> inspire you to explore the technology world.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E-learning often relies on educational technologies such as computers and a connection to the Internet. However, as we've seen from our needs</a:t>
            </a:r>
            <a:r>
              <a:rPr lang="en-US" sz="1200" kern="1200" baseline="0" dirty="0" smtClean="0">
                <a:solidFill>
                  <a:schemeClr val="tx1"/>
                </a:solidFill>
                <a:effectLst/>
                <a:latin typeface="+mn-lt"/>
                <a:ea typeface="+mn-ea"/>
                <a:cs typeface="+mn-cs"/>
              </a:rPr>
              <a:t> assessment  </a:t>
            </a:r>
            <a:r>
              <a:rPr lang="en-US" sz="1200" kern="1200" dirty="0" smtClean="0">
                <a:solidFill>
                  <a:schemeClr val="tx1"/>
                </a:solidFill>
                <a:effectLst/>
                <a:latin typeface="+mn-lt"/>
                <a:ea typeface="+mn-ea"/>
                <a:cs typeface="+mn-cs"/>
              </a:rPr>
              <a:t>not all programs, instructors or learners across Alberta have regular and reliable access to high speed Internet or an up-to-date computer lab. For those working in limited technology contexts, tools and resources that don’t require a computer or an Internet such as digital cameras, digital voice recorders are also discussed.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inclusion of specific e-learning tools and resources including website pages and hosting service providers thought to be reasonably representative of the types of tools or resources currently available shouldn’t be considered a blanket endorsement.</a:t>
            </a:r>
          </a:p>
          <a:p>
            <a:r>
              <a:rPr lang="en-US" sz="1200" kern="1200" dirty="0" smtClean="0">
                <a:solidFill>
                  <a:schemeClr val="tx1"/>
                </a:solidFill>
                <a:effectLst/>
                <a:latin typeface="+mn-lt"/>
                <a:ea typeface="+mn-ea"/>
                <a:cs typeface="+mn-cs"/>
              </a:rPr>
              <a:t>We have tried with</a:t>
            </a:r>
            <a:r>
              <a:rPr lang="en-US" sz="1200" kern="1200" baseline="0" dirty="0" smtClean="0">
                <a:solidFill>
                  <a:schemeClr val="tx1"/>
                </a:solidFill>
                <a:effectLst/>
                <a:latin typeface="+mn-lt"/>
                <a:ea typeface="+mn-ea"/>
                <a:cs typeface="+mn-cs"/>
              </a:rPr>
              <a:t> the numerous website addresses that we have included in the manual, to get them correct, at least at time of going to press.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CFB7D5-AB95-3A48-9F08-306A5BE9B026}" type="slidenum">
              <a:rPr lang="en-US" smtClean="0"/>
              <a:t>14</a:t>
            </a:fld>
            <a:endParaRPr lang="en-US"/>
          </a:p>
        </p:txBody>
      </p:sp>
    </p:spTree>
    <p:extLst>
      <p:ext uri="{BB962C8B-B14F-4D97-AF65-F5344CB8AC3E}">
        <p14:creationId xmlns:p14="http://schemas.microsoft.com/office/powerpoint/2010/main" val="146086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#15</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can be found in the ATESL database related to this project?</a:t>
            </a:r>
          </a:p>
          <a:p>
            <a:pPr lvl="0"/>
            <a:r>
              <a:rPr lang="en-US" sz="1200" kern="1200" dirty="0" smtClean="0">
                <a:solidFill>
                  <a:schemeClr val="tx1"/>
                </a:solidFill>
                <a:effectLst/>
                <a:latin typeface="+mn-lt"/>
                <a:ea typeface="+mn-ea"/>
                <a:cs typeface="+mn-cs"/>
              </a:rPr>
              <a:t>Well, you</a:t>
            </a:r>
            <a:r>
              <a:rPr lang="en-US" sz="1200" kern="1200" baseline="0" dirty="0" smtClean="0">
                <a:solidFill>
                  <a:schemeClr val="tx1"/>
                </a:solidFill>
                <a:effectLst/>
                <a:latin typeface="+mn-lt"/>
                <a:ea typeface="+mn-ea"/>
                <a:cs typeface="+mn-cs"/>
              </a:rPr>
              <a:t> can find </a:t>
            </a:r>
            <a:r>
              <a:rPr lang="en-US" sz="1200" kern="1200" dirty="0" smtClean="0">
                <a:solidFill>
                  <a:schemeClr val="tx1"/>
                </a:solidFill>
                <a:effectLst/>
                <a:latin typeface="+mn-lt"/>
                <a:ea typeface="+mn-ea"/>
                <a:cs typeface="+mn-cs"/>
              </a:rPr>
              <a:t>PDF versions of each section of the manual for free download</a:t>
            </a:r>
          </a:p>
          <a:p>
            <a:pPr lvl="0"/>
            <a:r>
              <a:rPr lang="en-US" sz="1200" kern="1200" dirty="0" smtClean="0">
                <a:solidFill>
                  <a:schemeClr val="tx1"/>
                </a:solidFill>
                <a:effectLst/>
                <a:latin typeface="+mn-lt"/>
                <a:ea typeface="+mn-ea"/>
                <a:cs typeface="+mn-cs"/>
              </a:rPr>
              <a:t>Furthermore, you</a:t>
            </a:r>
            <a:r>
              <a:rPr lang="en-US" sz="1200" kern="1200" baseline="0" dirty="0" smtClean="0">
                <a:solidFill>
                  <a:schemeClr val="tx1"/>
                </a:solidFill>
                <a:effectLst/>
                <a:latin typeface="+mn-lt"/>
                <a:ea typeface="+mn-ea"/>
                <a:cs typeface="+mn-cs"/>
              </a:rPr>
              <a:t> can find </a:t>
            </a:r>
            <a:r>
              <a:rPr lang="en-US" sz="1200" kern="1200" dirty="0" smtClean="0">
                <a:solidFill>
                  <a:schemeClr val="tx1"/>
                </a:solidFill>
                <a:effectLst/>
                <a:latin typeface="+mn-lt"/>
                <a:ea typeface="+mn-ea"/>
                <a:cs typeface="+mn-cs"/>
              </a:rPr>
              <a:t>Presentations (PowerPoint and audio available) from a symposium</a:t>
            </a:r>
            <a:r>
              <a:rPr lang="en-US" sz="1200" kern="1200" baseline="0" dirty="0" smtClean="0">
                <a:solidFill>
                  <a:schemeClr val="tx1"/>
                </a:solidFill>
                <a:effectLst/>
                <a:latin typeface="+mn-lt"/>
                <a:ea typeface="+mn-ea"/>
                <a:cs typeface="+mn-cs"/>
              </a:rPr>
              <a:t> held in 2011about using E-learning with ESL learners. Presentations include topics such as: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Using wikis</a:t>
            </a:r>
            <a:r>
              <a:rPr lang="en-US" sz="1200" kern="1200" baseline="0" dirty="0" smtClean="0">
                <a:solidFill>
                  <a:schemeClr val="tx1"/>
                </a:solidFill>
                <a:effectLst/>
                <a:latin typeface="+mn-lt"/>
                <a:ea typeface="+mn-ea"/>
                <a:cs typeface="+mn-cs"/>
              </a:rPr>
              <a:t> with your class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Making digital books</a:t>
            </a:r>
          </a:p>
          <a:p>
            <a:pPr lvl="1"/>
            <a:r>
              <a:rPr lang="en-US" sz="1200" kern="1200" dirty="0" smtClean="0">
                <a:solidFill>
                  <a:schemeClr val="tx1"/>
                </a:solidFill>
                <a:effectLst/>
                <a:latin typeface="+mn-lt"/>
                <a:ea typeface="+mn-ea"/>
                <a:cs typeface="+mn-cs"/>
              </a:rPr>
              <a:t>Using Hyperlinking</a:t>
            </a:r>
          </a:p>
          <a:p>
            <a:pPr lvl="1"/>
            <a:r>
              <a:rPr lang="en-US" sz="1200" kern="1200" dirty="0" smtClean="0">
                <a:solidFill>
                  <a:schemeClr val="tx1"/>
                </a:solidFill>
                <a:effectLst/>
                <a:latin typeface="+mn-lt"/>
                <a:ea typeface="+mn-ea"/>
                <a:cs typeface="+mn-cs"/>
              </a:rPr>
              <a:t>Facebook</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teaching</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15</a:t>
            </a:fld>
            <a:endParaRPr lang="en-US"/>
          </a:p>
        </p:txBody>
      </p:sp>
    </p:spTree>
    <p:extLst>
      <p:ext uri="{BB962C8B-B14F-4D97-AF65-F5344CB8AC3E}">
        <p14:creationId xmlns:p14="http://schemas.microsoft.com/office/powerpoint/2010/main" val="2192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16 </a:t>
            </a:r>
          </a:p>
          <a:p>
            <a:r>
              <a:rPr lang="en-US" sz="1200" kern="1200" dirty="0" err="1" smtClean="0">
                <a:solidFill>
                  <a:schemeClr val="tx1"/>
                </a:solidFill>
                <a:effectLst/>
                <a:latin typeface="+mn-lt"/>
                <a:ea typeface="+mn-ea"/>
                <a:cs typeface="+mn-cs"/>
              </a:rPr>
              <a:t>Pdf</a:t>
            </a:r>
            <a:r>
              <a:rPr lang="en-US" sz="1200" kern="1200" dirty="0" smtClean="0">
                <a:solidFill>
                  <a:schemeClr val="tx1"/>
                </a:solidFill>
                <a:effectLst/>
                <a:latin typeface="+mn-lt"/>
                <a:ea typeface="+mn-ea"/>
                <a:cs typeface="+mn-cs"/>
              </a:rPr>
              <a:t> versions of </a:t>
            </a:r>
            <a:r>
              <a:rPr lang="en-US" sz="1200" i="1" dirty="0" smtClean="0"/>
              <a:t>the </a:t>
            </a:r>
            <a:r>
              <a:rPr lang="en-US" sz="1200" i="1" smtClean="0"/>
              <a:t>guide for </a:t>
            </a:r>
            <a:r>
              <a:rPr lang="en-US" sz="1200" i="1" dirty="0" smtClean="0"/>
              <a:t>ESL/E-Learning in Rural</a:t>
            </a:r>
            <a:r>
              <a:rPr lang="en-US" sz="1200" i="1" baseline="0" dirty="0" smtClean="0"/>
              <a:t> Alberta </a:t>
            </a:r>
            <a:r>
              <a:rPr lang="en-US" sz="1200" kern="1200" dirty="0" smtClean="0">
                <a:solidFill>
                  <a:schemeClr val="tx1"/>
                </a:solidFill>
                <a:effectLst/>
                <a:latin typeface="+mn-lt"/>
                <a:ea typeface="+mn-ea"/>
                <a:cs typeface="+mn-cs"/>
              </a:rPr>
              <a:t>can be downloaded at no charge </a:t>
            </a:r>
            <a:r>
              <a:rPr lang="en-US" sz="1200" kern="1200" smtClean="0">
                <a:solidFill>
                  <a:schemeClr val="tx1"/>
                </a:solidFill>
                <a:effectLst/>
                <a:latin typeface="+mn-lt"/>
                <a:ea typeface="+mn-ea"/>
                <a:cs typeface="+mn-cs"/>
              </a:rPr>
              <a:t>from </a:t>
            </a:r>
            <a:r>
              <a:rPr lang="en-US" sz="1200" u="sng" kern="1200" dirty="0" smtClean="0">
                <a:solidFill>
                  <a:schemeClr val="tx1"/>
                </a:solidFill>
                <a:effectLst/>
                <a:latin typeface="+mn-lt"/>
                <a:ea typeface="+mn-ea"/>
                <a:cs typeface="+mn-cs"/>
                <a:hlinkClick r:id="rId3"/>
              </a:rPr>
              <a:t>www.atesl.ca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Limited hard copies may</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available from Daylight Consulting.</a:t>
            </a:r>
          </a:p>
          <a:p>
            <a:r>
              <a:rPr lang="en-US" sz="1200" kern="1200" dirty="0" smtClean="0">
                <a:solidFill>
                  <a:schemeClr val="tx1"/>
                </a:solidFill>
                <a:effectLst/>
                <a:latin typeface="+mn-lt"/>
                <a:ea typeface="+mn-ea"/>
                <a:cs typeface="+mn-cs"/>
              </a:rPr>
              <a:t>Requests for manuals, other information and questions should be emailed to: </a:t>
            </a:r>
            <a:r>
              <a:rPr lang="en-US" sz="1200" kern="1200" dirty="0" err="1" smtClean="0">
                <a:solidFill>
                  <a:schemeClr val="tx1"/>
                </a:solidFill>
                <a:effectLst/>
                <a:latin typeface="+mn-lt"/>
                <a:ea typeface="+mn-ea"/>
                <a:cs typeface="+mn-cs"/>
              </a:rPr>
              <a:t>daylightconsulting@shaw.ca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so much for your interest in our project,</a:t>
            </a:r>
            <a:r>
              <a:rPr lang="en-US" sz="1200" kern="1200" baseline="0" dirty="0" smtClean="0">
                <a:solidFill>
                  <a:schemeClr val="tx1"/>
                </a:solidFill>
                <a:effectLst/>
                <a:latin typeface="+mn-lt"/>
                <a:ea typeface="+mn-ea"/>
                <a:cs typeface="+mn-cs"/>
              </a:rPr>
              <a:t> we look forward to your feedback.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16</a:t>
            </a:fld>
            <a:endParaRPr lang="en-US"/>
          </a:p>
        </p:txBody>
      </p:sp>
    </p:spTree>
    <p:extLst>
      <p:ext uri="{BB962C8B-B14F-4D97-AF65-F5344CB8AC3E}">
        <p14:creationId xmlns:p14="http://schemas.microsoft.com/office/powerpoint/2010/main" val="62367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2- Welcome to our online presentation on meeting the e-learning needs of ESL learners in rural Alberta. This series of webinars was created by Justine Light and Jennifer Foote with support from Alberta Human Services, Immigration Division, as part of the Innovative Project: Building skills and expertise for using e-learning with adult ESL learners.</a:t>
            </a:r>
          </a:p>
          <a:p>
            <a:r>
              <a:rPr lang="en-US" sz="1200" kern="1200" dirty="0" smtClean="0">
                <a:solidFill>
                  <a:schemeClr val="tx1"/>
                </a:solidFill>
                <a:effectLst/>
                <a:latin typeface="+mn-lt"/>
                <a:ea typeface="+mn-ea"/>
                <a:cs typeface="+mn-cs"/>
              </a:rPr>
              <a:t>Each slide of this PowerPoint contains an audio file. To access the audio file click the icon.</a:t>
            </a:r>
          </a:p>
          <a:p>
            <a:r>
              <a:rPr lang="en-US" sz="1200" kern="1200" dirty="0" smtClean="0">
                <a:solidFill>
                  <a:schemeClr val="tx1"/>
                </a:solidFill>
                <a:effectLst/>
                <a:latin typeface="+mn-lt"/>
                <a:ea typeface="+mn-ea"/>
                <a:cs typeface="+mn-cs"/>
              </a:rPr>
              <a:t>The transcript of each audio file can be found in the notes section of each slide.</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2</a:t>
            </a:fld>
            <a:endParaRPr lang="en-US"/>
          </a:p>
        </p:txBody>
      </p:sp>
    </p:spTree>
    <p:extLst>
      <p:ext uri="{BB962C8B-B14F-4D97-AF65-F5344CB8AC3E}">
        <p14:creationId xmlns:p14="http://schemas.microsoft.com/office/powerpoint/2010/main" val="336427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3- This webinar series contains three webinars as follows:</a:t>
            </a:r>
          </a:p>
          <a:p>
            <a:pPr lvl="0"/>
            <a:r>
              <a:rPr lang="en-US" sz="1200" kern="1200" dirty="0" smtClean="0">
                <a:solidFill>
                  <a:schemeClr val="tx1"/>
                </a:solidFill>
                <a:effectLst/>
                <a:latin typeface="+mn-lt"/>
                <a:ea typeface="+mn-ea"/>
                <a:cs typeface="+mn-cs"/>
              </a:rPr>
              <a:t>Webinar #1 - An introduction to the Rural ESL context in Alberta and the potential for e-learning </a:t>
            </a:r>
          </a:p>
          <a:p>
            <a:pPr lvl="0"/>
            <a:r>
              <a:rPr lang="en-US" sz="1200" kern="1200" dirty="0" smtClean="0">
                <a:solidFill>
                  <a:schemeClr val="tx1"/>
                </a:solidFill>
                <a:effectLst/>
                <a:latin typeface="+mn-lt"/>
                <a:ea typeface="+mn-ea"/>
                <a:cs typeface="+mn-cs"/>
              </a:rPr>
              <a:t>Webinar #2 - An orientation to the Guiding Principles for using e-learning with rural ESL learners </a:t>
            </a:r>
          </a:p>
          <a:p>
            <a:pPr lvl="0"/>
            <a:r>
              <a:rPr lang="en-US" sz="1200" kern="1200" dirty="0" smtClean="0">
                <a:solidFill>
                  <a:schemeClr val="tx1"/>
                </a:solidFill>
                <a:effectLst/>
                <a:latin typeface="+mn-lt"/>
                <a:ea typeface="+mn-ea"/>
                <a:cs typeface="+mn-cs"/>
              </a:rPr>
              <a:t>Webinar #3 - An orientation to the remaining sections of the ESL/e-learning Guide for rural Alberta as well as, the broader project, </a:t>
            </a:r>
            <a:r>
              <a:rPr lang="en-US" sz="1200" i="1" kern="1200" dirty="0" smtClean="0">
                <a:solidFill>
                  <a:schemeClr val="tx1"/>
                </a:solidFill>
                <a:effectLst/>
                <a:latin typeface="+mn-lt"/>
                <a:ea typeface="+mn-ea"/>
                <a:cs typeface="+mn-cs"/>
              </a:rPr>
              <a:t>Building skills and expertise for using e-learning with adult ESL learners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3</a:t>
            </a:fld>
            <a:endParaRPr lang="en-US"/>
          </a:p>
        </p:txBody>
      </p:sp>
    </p:spTree>
    <p:extLst>
      <p:ext uri="{BB962C8B-B14F-4D97-AF65-F5344CB8AC3E}">
        <p14:creationId xmlns:p14="http://schemas.microsoft.com/office/powerpoint/2010/main" val="29009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4</a:t>
            </a:r>
            <a:r>
              <a:rPr lang="en-US" sz="1200" kern="1200" dirty="0" smtClean="0">
                <a:solidFill>
                  <a:schemeClr val="tx1"/>
                </a:solidFill>
                <a:effectLst/>
                <a:latin typeface="+mn-lt"/>
                <a:ea typeface="+mn-ea"/>
                <a:cs typeface="+mn-cs"/>
              </a:rPr>
              <a:t>- Orientation to the remaining sections of the rural guide</a:t>
            </a:r>
          </a:p>
          <a:p>
            <a:r>
              <a:rPr lang="en-US" sz="1200" kern="1200" dirty="0" smtClean="0">
                <a:solidFill>
                  <a:schemeClr val="tx1"/>
                </a:solidFill>
                <a:effectLst/>
                <a:latin typeface="+mn-lt"/>
                <a:ea typeface="+mn-ea"/>
                <a:cs typeface="+mn-cs"/>
              </a:rPr>
              <a:t>Beyond the guiding principles for using e-learning with ESL learners in rural Alberta as described in Webinar #2, the Rural Guide contains the following sections:</a:t>
            </a:r>
          </a:p>
          <a:p>
            <a:pPr lvl="0"/>
            <a:r>
              <a:rPr lang="en-US" sz="1200" kern="1200" dirty="0" smtClean="0">
                <a:solidFill>
                  <a:schemeClr val="tx1"/>
                </a:solidFill>
                <a:effectLst/>
                <a:latin typeface="+mn-lt"/>
                <a:ea typeface="+mn-ea"/>
                <a:cs typeface="+mn-cs"/>
              </a:rPr>
              <a:t>Online professional development resources for ESL providers</a:t>
            </a:r>
          </a:p>
          <a:p>
            <a:pPr lvl="0"/>
            <a:r>
              <a:rPr lang="en-US" sz="1200" kern="1200" dirty="0" smtClean="0">
                <a:solidFill>
                  <a:schemeClr val="tx1"/>
                </a:solidFill>
                <a:effectLst/>
                <a:latin typeface="+mn-lt"/>
                <a:ea typeface="+mn-ea"/>
                <a:cs typeface="+mn-cs"/>
              </a:rPr>
              <a:t>Helping Learners Find ESL Courses</a:t>
            </a:r>
          </a:p>
          <a:p>
            <a:pPr lvl="0"/>
            <a:r>
              <a:rPr lang="en-US" sz="1200" kern="1200" dirty="0" smtClean="0">
                <a:solidFill>
                  <a:schemeClr val="tx1"/>
                </a:solidFill>
                <a:effectLst/>
                <a:latin typeface="+mn-lt"/>
                <a:ea typeface="+mn-ea"/>
                <a:cs typeface="+mn-cs"/>
              </a:rPr>
              <a:t>Online Teaching Resources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4</a:t>
            </a:fld>
            <a:endParaRPr lang="en-US"/>
          </a:p>
        </p:txBody>
      </p:sp>
    </p:spTree>
    <p:extLst>
      <p:ext uri="{BB962C8B-B14F-4D97-AF65-F5344CB8AC3E}">
        <p14:creationId xmlns:p14="http://schemas.microsoft.com/office/powerpoint/2010/main" val="14788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#5</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Online professional development resources for ESL providers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rural areas it can be challenging to access TESL training. Professional development is an area about which many survey respondents from rural Alberta said they would like to receive information. Links are included in this chapter</a:t>
            </a:r>
            <a:r>
              <a:rPr lang="en-US" sz="1200" kern="1200" baseline="0" dirty="0" smtClean="0">
                <a:solidFill>
                  <a:schemeClr val="tx1"/>
                </a:solidFill>
                <a:effectLst/>
                <a:latin typeface="+mn-lt"/>
                <a:ea typeface="+mn-ea"/>
                <a:cs typeface="+mn-cs"/>
              </a:rPr>
              <a:t> of the</a:t>
            </a:r>
            <a:r>
              <a:rPr lang="en-US" sz="1200" kern="1200" dirty="0" smtClean="0">
                <a:solidFill>
                  <a:schemeClr val="tx1"/>
                </a:solidFill>
                <a:effectLst/>
                <a:latin typeface="+mn-lt"/>
                <a:ea typeface="+mn-ea"/>
                <a:cs typeface="+mn-cs"/>
              </a:rPr>
              <a:t> manual to support instructors, volunteers, and coordinators who would like to learn more about ESL and ESL literacy. </a:t>
            </a:r>
          </a:p>
          <a:p>
            <a:r>
              <a:rPr lang="en-US" sz="1200" kern="1200" dirty="0" smtClean="0">
                <a:solidFill>
                  <a:schemeClr val="tx1"/>
                </a:solidFill>
                <a:effectLst/>
                <a:latin typeface="+mn-lt"/>
                <a:ea typeface="+mn-ea"/>
                <a:cs typeface="+mn-cs"/>
              </a:rPr>
              <a:t>We recognize that many of the people involved in ESL rural settings are involved on a part-time or volunteer basis and may not be able to take online courses that are expensive and/or time consuming.  For this reason, we haven’t included fee-based intensive training, such as online post-secondary programs. </a:t>
            </a:r>
          </a:p>
          <a:p>
            <a:r>
              <a:rPr lang="en-US" sz="1200" kern="1200" dirty="0" smtClean="0">
                <a:solidFill>
                  <a:schemeClr val="tx1"/>
                </a:solidFill>
                <a:effectLst/>
                <a:latin typeface="+mn-lt"/>
                <a:ea typeface="+mn-ea"/>
                <a:cs typeface="+mn-cs"/>
              </a:rPr>
              <a:t>Instead, the links in this</a:t>
            </a:r>
            <a:r>
              <a:rPr lang="en-US" sz="1200" kern="1200" baseline="0" dirty="0" smtClean="0">
                <a:solidFill>
                  <a:schemeClr val="tx1"/>
                </a:solidFill>
                <a:effectLst/>
                <a:latin typeface="+mn-lt"/>
                <a:ea typeface="+mn-ea"/>
                <a:cs typeface="+mn-cs"/>
              </a:rPr>
              <a:t> chapter</a:t>
            </a:r>
            <a:r>
              <a:rPr lang="en-US" sz="1200" kern="1200" dirty="0" smtClean="0">
                <a:solidFill>
                  <a:schemeClr val="tx1"/>
                </a:solidFill>
                <a:effectLst/>
                <a:latin typeface="+mn-lt"/>
                <a:ea typeface="+mn-ea"/>
                <a:cs typeface="+mn-cs"/>
              </a:rPr>
              <a:t> are for free online resources that will help individuals learn more about the field, but which are easy to access, free, and don’t require large time commitment.</a:t>
            </a:r>
          </a:p>
          <a:p>
            <a:r>
              <a:rPr lang="en-US" sz="1200" kern="1200" dirty="0" smtClean="0">
                <a:solidFill>
                  <a:schemeClr val="tx1"/>
                </a:solidFill>
                <a:effectLst/>
                <a:latin typeface="+mn-lt"/>
                <a:ea typeface="+mn-ea"/>
                <a:cs typeface="+mn-cs"/>
              </a:rPr>
              <a:t>The list includes free online journals, databases, and resource websites run by reputable sources such as government departments or university initiatives. Several of these sites are Canadian, but there are others from other countries as well.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5</a:t>
            </a:fld>
            <a:endParaRPr lang="en-US"/>
          </a:p>
        </p:txBody>
      </p:sp>
    </p:spTree>
    <p:extLst>
      <p:ext uri="{BB962C8B-B14F-4D97-AF65-F5344CB8AC3E}">
        <p14:creationId xmlns:p14="http://schemas.microsoft.com/office/powerpoint/2010/main" val="279905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Helping Learners Find ESL Courses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survey, respondents indicated that their centers sometimes receive learners whose learning needs did not match available ESL programming, but who may still benefit from taking a course on their own via e-learning.  These learners are often at a high benchmark level, looking for advanced courses or test preparation. </a:t>
            </a:r>
          </a:p>
          <a:p>
            <a:r>
              <a:rPr lang="en-US" sz="1200" kern="1200" dirty="0" smtClean="0">
                <a:solidFill>
                  <a:schemeClr val="tx1"/>
                </a:solidFill>
                <a:effectLst/>
                <a:latin typeface="+mn-lt"/>
                <a:ea typeface="+mn-ea"/>
                <a:cs typeface="+mn-cs"/>
              </a:rPr>
              <a:t>The list in this section of the chapter is intended to be a starting point for helping these learners to find suitable classes.  </a:t>
            </a:r>
          </a:p>
          <a:p>
            <a:r>
              <a:rPr lang="en-US" sz="1200" kern="1200" dirty="0" smtClean="0">
                <a:solidFill>
                  <a:schemeClr val="tx1"/>
                </a:solidFill>
                <a:effectLst/>
                <a:latin typeface="+mn-lt"/>
                <a:ea typeface="+mn-ea"/>
                <a:cs typeface="+mn-cs"/>
              </a:rPr>
              <a:t>The resource list in this section has links to many websites that are suitable for self-study.  This list is a place to help direct learners to a more substantial formal program. </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6</a:t>
            </a:fld>
            <a:endParaRPr lang="en-US"/>
          </a:p>
        </p:txBody>
      </p:sp>
    </p:spTree>
    <p:extLst>
      <p:ext uri="{BB962C8B-B14F-4D97-AF65-F5344CB8AC3E}">
        <p14:creationId xmlns:p14="http://schemas.microsoft.com/office/powerpoint/2010/main" val="405777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 7</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Online Teaching Resources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main recommendations that came out of the literature on e-learning and ESL literacy teaching was the need for opportunities to share ideas and resources with other instructors and programs.  Anyone who has gone online looking for materials knows how difficult it can be to find free online resources with the types of activities or information being sought. However, there are some truly wonderful websites available that can save instructors time and spice up their teaching.</a:t>
            </a:r>
          </a:p>
          <a:p>
            <a:r>
              <a:rPr lang="en-US" sz="1200" kern="1200" dirty="0" smtClean="0">
                <a:solidFill>
                  <a:schemeClr val="tx1"/>
                </a:solidFill>
                <a:effectLst/>
                <a:latin typeface="+mn-lt"/>
                <a:ea typeface="+mn-ea"/>
                <a:cs typeface="+mn-cs"/>
              </a:rPr>
              <a:t>In order to facilitate resource sharing between rural practitioners, we asked our survey respondents to tell us which online resources they thought would be good for ESL teaching. We also consulted with non-rural ESL instructors as</a:t>
            </a:r>
            <a:r>
              <a:rPr lang="en-US" sz="1200" kern="1200" baseline="0" dirty="0" smtClean="0">
                <a:solidFill>
                  <a:schemeClr val="tx1"/>
                </a:solidFill>
                <a:effectLst/>
                <a:latin typeface="+mn-lt"/>
                <a:ea typeface="+mn-ea"/>
                <a:cs typeface="+mn-cs"/>
              </a:rPr>
              <a:t> well as</a:t>
            </a:r>
            <a:r>
              <a:rPr lang="en-US" sz="1200" kern="1200" dirty="0" smtClean="0">
                <a:solidFill>
                  <a:schemeClr val="tx1"/>
                </a:solidFill>
                <a:effectLst/>
                <a:latin typeface="+mn-lt"/>
                <a:ea typeface="+mn-ea"/>
                <a:cs typeface="+mn-cs"/>
              </a:rPr>
              <a:t> did our own searches. After visiting each recommended site, some were discarded because they were not related to English teaching specifically, or because they required a fee for use. The remaining websites are listed below with a description for each one.  </a:t>
            </a:r>
          </a:p>
          <a:p>
            <a:r>
              <a:rPr lang="en-US" sz="1200" kern="1200" dirty="0" smtClean="0">
                <a:solidFill>
                  <a:schemeClr val="tx1"/>
                </a:solidFill>
                <a:effectLst/>
                <a:latin typeface="+mn-lt"/>
                <a:ea typeface="+mn-ea"/>
                <a:cs typeface="+mn-cs"/>
              </a:rPr>
              <a:t>There is also a checklist to help you locate the types of materials you are looking for quickly.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CLB levels are indicated for most sites, but these are approximations as there are few websites that use CLBs as reference points.  Websites with the </a:t>
            </a:r>
            <a:r>
              <a:rPr lang="en-US" sz="1200" i="1" kern="1200" dirty="0" smtClean="0">
                <a:solidFill>
                  <a:schemeClr val="tx1"/>
                </a:solidFill>
                <a:effectLst/>
                <a:latin typeface="+mn-lt"/>
                <a:ea typeface="+mn-ea"/>
                <a:cs typeface="+mn-cs"/>
              </a:rPr>
              <a:t>student</a:t>
            </a:r>
            <a:r>
              <a:rPr lang="en-US" sz="1200" kern="1200" dirty="0" smtClean="0">
                <a:solidFill>
                  <a:schemeClr val="tx1"/>
                </a:solidFill>
                <a:effectLst/>
                <a:latin typeface="+mn-lt"/>
                <a:ea typeface="+mn-ea"/>
                <a:cs typeface="+mn-cs"/>
              </a:rPr>
              <a:t> box checked are suitable for learners to use in a computer lab or for independent study.</a:t>
            </a:r>
          </a:p>
          <a:p>
            <a:r>
              <a:rPr lang="en-US" sz="1200" kern="1200" dirty="0" smtClean="0">
                <a:solidFill>
                  <a:schemeClr val="tx1"/>
                </a:solidFill>
                <a:effectLst/>
                <a:latin typeface="+mn-lt"/>
                <a:ea typeface="+mn-ea"/>
                <a:cs typeface="+mn-cs"/>
              </a:rPr>
              <a:t>It should be mentioned that a website’s placement on our list does not necessarily mean that we are endorsing it.  Most free online websites have strengths and weakness.  We visited each site to make sure that it fit our parameters and was not a purely fee-based site.  But, determination of the quality of each site was left to the instructors who recommended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many great websites listed, but as with any online resources, it is important to approach them with a degree of caution.  We hope they’ll be useful and time saving for instructors who are providing ESL with limited resources. Further, while we did not limit these resources to ESL literacy learning, there are several websites that have activities that can be used with literacy learners.</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have added a checkbox for these sites to make them easier for instructors to find.</a:t>
            </a: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7</a:t>
            </a:fld>
            <a:endParaRPr lang="en-US"/>
          </a:p>
        </p:txBody>
      </p:sp>
    </p:spTree>
    <p:extLst>
      <p:ext uri="{BB962C8B-B14F-4D97-AF65-F5344CB8AC3E}">
        <p14:creationId xmlns:p14="http://schemas.microsoft.com/office/powerpoint/2010/main" val="3303535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Guide for Rural Alberta is just one chapter published in the more comprehensive manual, Building skills and expertise for using e-learning with adult ESL learners.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8</a:t>
            </a:fld>
            <a:endParaRPr lang="en-US"/>
          </a:p>
        </p:txBody>
      </p:sp>
    </p:spTree>
    <p:extLst>
      <p:ext uri="{BB962C8B-B14F-4D97-AF65-F5344CB8AC3E}">
        <p14:creationId xmlns:p14="http://schemas.microsoft.com/office/powerpoint/2010/main" val="67870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9 </a:t>
            </a:r>
          </a:p>
          <a:p>
            <a:r>
              <a:rPr lang="en-US" sz="1200" kern="1200" dirty="0" smtClean="0">
                <a:solidFill>
                  <a:schemeClr val="tx1"/>
                </a:solidFill>
                <a:effectLst/>
                <a:latin typeface="+mn-lt"/>
                <a:ea typeface="+mn-ea"/>
                <a:cs typeface="+mn-cs"/>
              </a:rPr>
              <a:t>There are five chapters in this manual in total.</a:t>
            </a:r>
          </a:p>
          <a:p>
            <a:r>
              <a:rPr lang="en-US" sz="1200" kern="1200" dirty="0" smtClean="0">
                <a:solidFill>
                  <a:schemeClr val="tx1"/>
                </a:solidFill>
                <a:effectLst/>
                <a:latin typeface="+mn-lt"/>
                <a:ea typeface="+mn-ea"/>
                <a:cs typeface="+mn-cs"/>
              </a:rPr>
              <a:t>These chapters, which we will briefly describe here are as follows:</a:t>
            </a:r>
          </a:p>
          <a:p>
            <a:pPr lvl="0"/>
            <a:r>
              <a:rPr lang="en-CA" sz="1200" kern="1200" dirty="0" smtClean="0">
                <a:solidFill>
                  <a:schemeClr val="tx1"/>
                </a:solidFill>
                <a:effectLst/>
                <a:latin typeface="+mn-lt"/>
                <a:ea typeface="+mn-ea"/>
                <a:cs typeface="+mn-cs"/>
              </a:rPr>
              <a:t>Guiding Principles</a:t>
            </a:r>
            <a:r>
              <a:rPr lang="en-CA" sz="1200" kern="1200" baseline="0" dirty="0" smtClean="0">
                <a:solidFill>
                  <a:schemeClr val="tx1"/>
                </a:solidFill>
                <a:effectLst/>
                <a:latin typeface="+mn-lt"/>
                <a:ea typeface="+mn-ea"/>
                <a:cs typeface="+mn-cs"/>
              </a:rPr>
              <a:t> for </a:t>
            </a:r>
            <a:r>
              <a:rPr lang="en-CA" sz="1200" kern="1200" dirty="0" smtClean="0">
                <a:solidFill>
                  <a:schemeClr val="tx1"/>
                </a:solidFill>
                <a:effectLst/>
                <a:latin typeface="+mn-lt"/>
                <a:ea typeface="+mn-ea"/>
                <a:cs typeface="+mn-cs"/>
              </a:rPr>
              <a:t>Online ESL Programming</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Guiding Principles</a:t>
            </a:r>
            <a:r>
              <a:rPr lang="en-CA" sz="1200" kern="1200" baseline="0" dirty="0" smtClean="0">
                <a:solidFill>
                  <a:schemeClr val="tx1"/>
                </a:solidFill>
                <a:effectLst/>
                <a:latin typeface="+mn-lt"/>
                <a:ea typeface="+mn-ea"/>
                <a:cs typeface="+mn-cs"/>
              </a:rPr>
              <a:t> for </a:t>
            </a:r>
            <a:r>
              <a:rPr lang="en-CA" sz="1200" kern="1200" dirty="0" smtClean="0">
                <a:solidFill>
                  <a:schemeClr val="tx1"/>
                </a:solidFill>
                <a:effectLst/>
                <a:latin typeface="+mn-lt"/>
                <a:ea typeface="+mn-ea"/>
                <a:cs typeface="+mn-cs"/>
              </a:rPr>
              <a:t>Videoconferencing in ESL programming</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Evaluating and Using ESL multimedia software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E-Learning tools and resources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The</a:t>
            </a:r>
            <a:r>
              <a:rPr lang="en-CA" sz="1200" kern="1200" baseline="0" dirty="0" smtClean="0">
                <a:solidFill>
                  <a:schemeClr val="tx1"/>
                </a:solidFill>
                <a:effectLst/>
                <a:latin typeface="+mn-lt"/>
                <a:ea typeface="+mn-ea"/>
                <a:cs typeface="+mn-cs"/>
              </a:rPr>
              <a:t> fifth chapter is the</a:t>
            </a:r>
            <a:r>
              <a:rPr lang="en-CA" sz="1200" kern="1200" dirty="0" smtClean="0">
                <a:solidFill>
                  <a:schemeClr val="tx1"/>
                </a:solidFill>
                <a:effectLst/>
                <a:latin typeface="+mn-lt"/>
                <a:ea typeface="+mn-ea"/>
                <a:cs typeface="+mn-cs"/>
              </a:rPr>
              <a:t> Guide for Rural Alberta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CFB7D5-AB95-3A48-9F08-306A5BE9B026}" type="slidenum">
              <a:rPr lang="en-US" smtClean="0"/>
              <a:t>9</a:t>
            </a:fld>
            <a:endParaRPr lang="en-US"/>
          </a:p>
        </p:txBody>
      </p:sp>
    </p:spTree>
    <p:extLst>
      <p:ext uri="{BB962C8B-B14F-4D97-AF65-F5344CB8AC3E}">
        <p14:creationId xmlns:p14="http://schemas.microsoft.com/office/powerpoint/2010/main" val="85015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CA"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CA"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21263D74-3C1E-044A-9C15-1B537B78B2C7}" type="datetime1">
              <a:rPr lang="en-CA" smtClean="0"/>
              <a:t>02/04/12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F2F5E10-5301-4EE6-90D2-A6C4A3F62BED}"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r>
              <a:rPr lang="en-US" smtClean="0"/>
              <a:t>©2012 Daylight Consulting Permission is granted to use this presentation for educational purposes only  </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357102D6-B492-4045-B61B-1E3241FB331F}" type="datetime1">
              <a:rPr lang="en-CA" smtClean="0"/>
              <a:t>02/04/12</a:t>
            </a:fld>
            <a:endParaRPr lang="en-US"/>
          </a:p>
        </p:txBody>
      </p:sp>
      <p:sp>
        <p:nvSpPr>
          <p:cNvPr id="5" name="Footer Placeholder 4"/>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6" name="Slide Number Placeholder 5"/>
          <p:cNvSpPr>
            <a:spLocks noGrp="1"/>
          </p:cNvSpPr>
          <p:nvPr>
            <p:ph type="sldNum" sz="quarter" idx="12"/>
          </p:nvPr>
        </p:nvSpPr>
        <p:spPr/>
        <p:txBody>
          <a:bodyPr/>
          <a:lstStyle>
            <a:extLst/>
          </a:lstStyle>
          <a:p>
            <a:fld id="{32C8B5CC-583D-B348-A42B-C2E173CE9A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C97045CC-B2C1-7B4D-BA48-C9A0547D6B3B}" type="datetime1">
              <a:rPr lang="en-CA" smtClean="0"/>
              <a:t>02/04/12</a:t>
            </a:fld>
            <a:endParaRPr lang="en-US"/>
          </a:p>
        </p:txBody>
      </p:sp>
      <p:sp>
        <p:nvSpPr>
          <p:cNvPr id="5" name="Footer Placeholder 4"/>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6" name="Slide Number Placeholder 5"/>
          <p:cNvSpPr>
            <a:spLocks noGrp="1"/>
          </p:cNvSpPr>
          <p:nvPr>
            <p:ph type="sldNum" sz="quarter" idx="12"/>
          </p:nvPr>
        </p:nvSpPr>
        <p:spPr/>
        <p:txBody>
          <a:bodyPr/>
          <a:lstStyle>
            <a:extLst/>
          </a:lstStyle>
          <a:p>
            <a:fld id="{32C8B5CC-583D-B348-A42B-C2E173CE9AF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extLst/>
          </a:lstStyle>
          <a:p>
            <a:fld id="{93EAEE9C-F294-DF44-8A60-13D47F468D7D}" type="datetime1">
              <a:rPr lang="en-CA" smtClean="0"/>
              <a:t>02/04/12</a:t>
            </a:fld>
            <a:endParaRPr lang="en-US"/>
          </a:p>
        </p:txBody>
      </p:sp>
      <p:sp>
        <p:nvSpPr>
          <p:cNvPr id="5" name="Footer Placeholder 4"/>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6" name="Slide Number Placeholder 5"/>
          <p:cNvSpPr>
            <a:spLocks noGrp="1"/>
          </p:cNvSpPr>
          <p:nvPr>
            <p:ph type="sldNum" sz="quarter" idx="12"/>
          </p:nvPr>
        </p:nvSpPr>
        <p:spPr/>
        <p:txBody>
          <a:bodyPr/>
          <a:lstStyle>
            <a:extLst/>
          </a:lstStyle>
          <a:p>
            <a:fld id="{32C8B5CC-583D-B348-A42B-C2E173CE9A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CA"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CA"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278CF5EE-058B-D144-B576-485D5D05CE36}" type="datetime1">
              <a:rPr lang="en-CA" smtClean="0"/>
              <a:t>02/04/12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F2F5E10-5301-4EE6-90D2-A6C4A3F62BED}"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r>
              <a:rPr lang="en-US" smtClean="0"/>
              <a:t>©2012 Daylight Consulting Permission is granted to use this presentation for educational purposes only  </a:t>
            </a: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CA"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extLst/>
          </a:lstStyle>
          <a:p>
            <a:fld id="{BDFF7125-2A6C-7748-9B43-F0E7C9A3244B}" type="datetime1">
              <a:rPr lang="en-CA" smtClean="0"/>
              <a:t>02/04/12</a:t>
            </a:fld>
            <a:endParaRPr lang="en-US"/>
          </a:p>
        </p:txBody>
      </p:sp>
      <p:sp>
        <p:nvSpPr>
          <p:cNvPr id="6" name="Footer Placeholder 5"/>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32C8B5CC-583D-B348-A42B-C2E173CE9AF2}"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CA"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CA"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CA"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7" name="Date Placeholder 6"/>
          <p:cNvSpPr>
            <a:spLocks noGrp="1"/>
          </p:cNvSpPr>
          <p:nvPr>
            <p:ph type="dt" sz="half" idx="10"/>
          </p:nvPr>
        </p:nvSpPr>
        <p:spPr/>
        <p:txBody>
          <a:bodyPr/>
          <a:lstStyle>
            <a:extLst/>
          </a:lstStyle>
          <a:p>
            <a:fld id="{B1D95CD8-8F4F-7C42-89D0-EE9173729480}" type="datetime1">
              <a:rPr lang="en-CA" smtClean="0"/>
              <a:t>02/04/12</a:t>
            </a:fld>
            <a:endParaRPr lang="en-US"/>
          </a:p>
        </p:txBody>
      </p:sp>
      <p:sp>
        <p:nvSpPr>
          <p:cNvPr id="8" name="Footer Placeholder 7"/>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32C8B5CC-583D-B348-A42B-C2E173CE9AF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CA"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5B9E0D5-BA4C-5B47-AD7C-4DF60BA3DA55}" type="datetime1">
              <a:rPr lang="en-CA" smtClean="0"/>
              <a:t>02/04/12</a:t>
            </a:fld>
            <a:endParaRPr lang="en-US"/>
          </a:p>
        </p:txBody>
      </p:sp>
      <p:sp>
        <p:nvSpPr>
          <p:cNvPr id="4" name="Footer Placeholder 3"/>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5" name="Slide Number Placeholder 4"/>
          <p:cNvSpPr>
            <a:spLocks noGrp="1"/>
          </p:cNvSpPr>
          <p:nvPr>
            <p:ph type="sldNum" sz="quarter" idx="12"/>
          </p:nvPr>
        </p:nvSpPr>
        <p:spPr/>
        <p:txBody>
          <a:bodyPr/>
          <a:lstStyle>
            <a:extLst/>
          </a:lstStyle>
          <a:p>
            <a:fld id="{32C8B5CC-583D-B348-A42B-C2E173CE9AF2}"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107B2BB-CBF9-D140-A240-8F22989DCE07}" type="datetime1">
              <a:rPr lang="en-CA" smtClean="0"/>
              <a:t>02/04/12</a:t>
            </a:fld>
            <a:endParaRPr lang="en-US"/>
          </a:p>
        </p:txBody>
      </p:sp>
      <p:sp>
        <p:nvSpPr>
          <p:cNvPr id="3" name="Footer Placeholder 2"/>
          <p:cNvSpPr>
            <a:spLocks noGrp="1"/>
          </p:cNvSpPr>
          <p:nvPr>
            <p:ph type="ftr" sz="quarter" idx="11"/>
          </p:nvPr>
        </p:nvSpPr>
        <p:spPr/>
        <p:txBody>
          <a:bodyPr/>
          <a:lstStyle>
            <a:extLst/>
          </a:lstStyle>
          <a:p>
            <a:r>
              <a:rPr lang="en-US" smtClean="0"/>
              <a:t>©2012 Daylight Consulting Permission is granted to use this presentation for educational purposes only  </a:t>
            </a:r>
            <a:endParaRPr lang="en-US"/>
          </a:p>
        </p:txBody>
      </p:sp>
      <p:sp>
        <p:nvSpPr>
          <p:cNvPr id="4" name="Slide Number Placeholder 3"/>
          <p:cNvSpPr>
            <a:spLocks noGrp="1"/>
          </p:cNvSpPr>
          <p:nvPr>
            <p:ph type="sldNum" sz="quarter" idx="12"/>
          </p:nvPr>
        </p:nvSpPr>
        <p:spPr/>
        <p:txBody>
          <a:bodyPr/>
          <a:lstStyle>
            <a:extLst/>
          </a:lstStyle>
          <a:p>
            <a:fld id="{32C8B5CC-583D-B348-A42B-C2E173CE9AF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CA"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CA"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8DA5A79E-26D7-2B42-A6DB-F5AF84A0205E}" type="datetime1">
              <a:rPr lang="en-CA" smtClean="0"/>
              <a:t>02/04/12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32C8B5CC-583D-B348-A42B-C2E173CE9AF2}"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r>
              <a:rPr lang="en-US" smtClean="0"/>
              <a:t>©2012 Daylight Consulting Permission is granted to use this presentation for educational purposes only  </a:t>
            </a: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CA"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CA"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CA"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75E3BB1-88CD-9F40-8693-F4B14DDAC01B}" type="datetime1">
              <a:rPr lang="en-CA" smtClean="0"/>
              <a:t>02/04/12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32C8B5CC-583D-B348-A42B-C2E173CE9AF2}"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r>
              <a:rPr lang="en-US" smtClean="0"/>
              <a:t>©2012 Daylight Consulting Permission is granted to use this presentation for educational purposes only  </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240248"/>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r>
              <a:rPr lang="en-US" dirty="0" smtClean="0"/>
              <a:t>©2012 Daylight Consulting Permission is granted to use this presentation for educational purposes only</a:t>
            </a:r>
          </a:p>
          <a:p>
            <a:endParaRPr lang="en-US" dirty="0" smtClean="0"/>
          </a:p>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410D5D4B-DB3C-134D-A0CE-9397475DF442}" type="datetime1">
              <a:rPr lang="en-CA" smtClean="0"/>
              <a:t>02/04/12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32C8B5CC-583D-B348-A42B-C2E173CE9AF2}"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CA"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xml"/><Relationship Id="rId1" Type="http://schemas.microsoft.com/office/2007/relationships/media" Target="../media/media1.wav"/><Relationship Id="rId2" Type="http://schemas.openxmlformats.org/officeDocument/2006/relationships/audio" Target="../media/media1.wav"/><Relationship Id="rId3" Type="http://schemas.openxmlformats.org/officeDocument/2006/relationships/slideLayout" Target="../slideLayouts/slideLayout1.xml"/><Relationship Id="rId5"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1" Type="http://schemas.microsoft.com/office/2007/relationships/media" Target="../media/media10.wav"/><Relationship Id="rId2" Type="http://schemas.openxmlformats.org/officeDocument/2006/relationships/audio" Target="../media/media10.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1" Type="http://schemas.microsoft.com/office/2007/relationships/media" Target="../media/media11.wav"/><Relationship Id="rId2" Type="http://schemas.openxmlformats.org/officeDocument/2006/relationships/audio" Target="../media/media11.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1" Type="http://schemas.microsoft.com/office/2007/relationships/media" Target="../media/media12.wav"/><Relationship Id="rId2" Type="http://schemas.openxmlformats.org/officeDocument/2006/relationships/audio" Target="../media/media12.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1" Type="http://schemas.microsoft.com/office/2007/relationships/media" Target="../media/media13.wav"/><Relationship Id="rId2" Type="http://schemas.openxmlformats.org/officeDocument/2006/relationships/audio" Target="../media/media13.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1" Type="http://schemas.microsoft.com/office/2007/relationships/media" Target="../media/media14.wav"/><Relationship Id="rId2" Type="http://schemas.openxmlformats.org/officeDocument/2006/relationships/audio" Target="../media/media14.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1" Type="http://schemas.microsoft.com/office/2007/relationships/media" Target="../media/media15.wav"/><Relationship Id="rId2" Type="http://schemas.openxmlformats.org/officeDocument/2006/relationships/audio" Target="../media/media15.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16.xml"/><Relationship Id="rId1" Type="http://schemas.microsoft.com/office/2007/relationships/media" Target="../media/media16.wav"/><Relationship Id="rId2" Type="http://schemas.openxmlformats.org/officeDocument/2006/relationships/audio" Target="../media/media16.wav"/><Relationship Id="rId3" Type="http://schemas.openxmlformats.org/officeDocument/2006/relationships/slideLayout" Target="../slideLayouts/slideLayout2.xml"/><Relationship Id="rId5" Type="http://schemas.openxmlformats.org/officeDocument/2006/relationships/hyperlink" Target="mailto:daylightconsulting@shaw.ca" TargetMode="External"/></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1" Type="http://schemas.microsoft.com/office/2007/relationships/media" Target="../media/media5.wav"/><Relationship Id="rId2" Type="http://schemas.openxmlformats.org/officeDocument/2006/relationships/audio" Target="../media/media5.wav"/><Relationship Id="rId3" Type="http://schemas.openxmlformats.org/officeDocument/2006/relationships/slideLayout" Target="../slideLayouts/slideLayout2.xml"/><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audio" Target="../media/media7.wav"/><Relationship Id="rId5" Type="http://schemas.openxmlformats.org/officeDocument/2006/relationships/slideLayout" Target="../slideLayouts/slideLayout2.xml"/><Relationship Id="rId7"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 Id="rId3" Type="http://schemas.microsoft.com/office/2007/relationships/media" Target="../media/media7.wav"/><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notesSlide" Target="../notesSlides/notesSlide8.xml"/><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2.xml"/><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1" Type="http://schemas.microsoft.com/office/2007/relationships/media" Target="../media/media9.wav"/><Relationship Id="rId2" Type="http://schemas.openxmlformats.org/officeDocument/2006/relationships/audio" Target="../media/media9.wav"/><Relationship Id="rId3" Type="http://schemas.openxmlformats.org/officeDocument/2006/relationships/slideLayout" Target="../slideLayouts/slideLayout2.xml"/><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ESL and e-learning in Rural Alberta</a:t>
            </a:r>
            <a:endParaRPr lang="en-US" dirty="0"/>
          </a:p>
        </p:txBody>
      </p:sp>
      <p:sp>
        <p:nvSpPr>
          <p:cNvPr id="3" name="Subtitle 2"/>
          <p:cNvSpPr>
            <a:spLocks noGrp="1"/>
          </p:cNvSpPr>
          <p:nvPr>
            <p:ph type="subTitle" idx="1"/>
          </p:nvPr>
        </p:nvSpPr>
        <p:spPr/>
        <p:txBody>
          <a:bodyPr>
            <a:normAutofit fontScale="55000" lnSpcReduction="20000"/>
          </a:bodyPr>
          <a:lstStyle/>
          <a:p>
            <a:r>
              <a:rPr lang="en-US" sz="2900" dirty="0" smtClean="0"/>
              <a:t>Webinar #3</a:t>
            </a:r>
          </a:p>
          <a:p>
            <a:r>
              <a:rPr lang="en-US" sz="3300" dirty="0" smtClean="0"/>
              <a:t>An orientation to the remaining sections of the ESL/e-learning Guide for rural Alberta, and the broader project, </a:t>
            </a:r>
            <a:r>
              <a:rPr lang="en-US" sz="3300" i="1" dirty="0"/>
              <a:t>Building skills and expertise for using e-learning with adult ESL learners </a:t>
            </a:r>
            <a:endParaRPr lang="en-US" sz="3300" i="1" dirty="0" smtClean="0"/>
          </a:p>
          <a:p>
            <a:endParaRPr lang="en-US" sz="1600" dirty="0"/>
          </a:p>
          <a:p>
            <a:endParaRPr lang="en-US" sz="1600" dirty="0" smtClean="0"/>
          </a:p>
          <a:p>
            <a:endParaRPr lang="en-US" sz="1600" dirty="0"/>
          </a:p>
          <a:p>
            <a:r>
              <a:rPr lang="en-US" sz="1600" dirty="0" smtClean="0"/>
              <a:t>Jennifer Foote &amp; Justine Light</a:t>
            </a:r>
          </a:p>
          <a:p>
            <a:r>
              <a:rPr lang="en-US" sz="1600" dirty="0" smtClean="0"/>
              <a:t>ATESL Database</a:t>
            </a:r>
            <a:endParaRPr lang="en-US" sz="1600" dirty="0"/>
          </a:p>
        </p:txBody>
      </p:sp>
      <p:pic>
        <p:nvPicPr>
          <p:cNvPr id="5" name="Picture 4" descr="rural.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96" y="4187792"/>
            <a:ext cx="2939594" cy="1959008"/>
          </a:xfrm>
          <a:prstGeom prst="rect">
            <a:avLst/>
          </a:prstGeom>
        </p:spPr>
      </p:pic>
      <p:sp>
        <p:nvSpPr>
          <p:cNvPr id="4" name="Footer Placeholder 3"/>
          <p:cNvSpPr>
            <a:spLocks noGrp="1"/>
          </p:cNvSpPr>
          <p:nvPr>
            <p:ph type="ftr" sz="quarter" idx="12"/>
          </p:nvPr>
        </p:nvSpPr>
        <p:spPr/>
        <p:txBody>
          <a:bodyPr/>
          <a:lstStyle/>
          <a:p>
            <a:r>
              <a:rPr lang="en-US" smtClean="0"/>
              <a:t>©2012 Daylight Consulting Permission is granted to use this presentation for educational purposes only  </a:t>
            </a:r>
            <a:endParaRPr lang="en-US"/>
          </a:p>
        </p:txBody>
      </p:sp>
      <p:pic>
        <p:nvPicPr>
          <p:cNvPr id="6" name="Sl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7125" y="4889992"/>
            <a:ext cx="812800" cy="812800"/>
          </a:xfrm>
          <a:prstGeom prst="rect">
            <a:avLst/>
          </a:prstGeom>
        </p:spPr>
      </p:pic>
    </p:spTree>
    <p:extLst>
      <p:ext uri="{BB962C8B-B14F-4D97-AF65-F5344CB8AC3E}">
        <p14:creationId xmlns:p14="http://schemas.microsoft.com/office/powerpoint/2010/main" val="7952784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t>Building skills and expertise for using</a:t>
            </a:r>
            <a:br>
              <a:rPr lang="en-US" sz="3500" dirty="0"/>
            </a:br>
            <a:r>
              <a:rPr lang="en-US" sz="3500" dirty="0"/>
              <a:t>e-learning with adult ESL learners</a:t>
            </a:r>
          </a:p>
        </p:txBody>
      </p:sp>
      <p:sp>
        <p:nvSpPr>
          <p:cNvPr id="3" name="Content Placeholder 2"/>
          <p:cNvSpPr>
            <a:spLocks noGrp="1"/>
          </p:cNvSpPr>
          <p:nvPr>
            <p:ph idx="1"/>
          </p:nvPr>
        </p:nvSpPr>
        <p:spPr/>
        <p:txBody>
          <a:bodyPr/>
          <a:lstStyle/>
          <a:p>
            <a:r>
              <a:rPr lang="en-CA" dirty="0"/>
              <a:t>Online ESL </a:t>
            </a:r>
            <a:r>
              <a:rPr lang="en-CA" dirty="0" smtClean="0"/>
              <a:t>Programming</a:t>
            </a:r>
          </a:p>
          <a:p>
            <a:pPr lvl="1"/>
            <a:r>
              <a:rPr lang="en-CA" dirty="0" smtClean="0"/>
              <a:t>Entirely online &amp; blended delivery</a:t>
            </a:r>
          </a:p>
          <a:p>
            <a:pPr lvl="1"/>
            <a:r>
              <a:rPr lang="en-CA" dirty="0" smtClean="0"/>
              <a:t>Specific guidelines and food for thought</a:t>
            </a:r>
          </a:p>
          <a:p>
            <a:r>
              <a:rPr lang="en-CA" dirty="0" smtClean="0"/>
              <a:t>Informed by an extensive literature review on best practices for e-learning</a:t>
            </a:r>
          </a:p>
          <a:p>
            <a:r>
              <a:rPr lang="en-CA" dirty="0" smtClean="0"/>
              <a:t>Draws on </a:t>
            </a:r>
            <a:r>
              <a:rPr lang="en-CA" dirty="0" err="1" smtClean="0"/>
              <a:t>eCampus</a:t>
            </a:r>
            <a:r>
              <a:rPr lang="en-CA" dirty="0" smtClean="0"/>
              <a:t> Alberta, Can </a:t>
            </a:r>
            <a:r>
              <a:rPr lang="en-CA" dirty="0" err="1" smtClean="0"/>
              <a:t>Regs</a:t>
            </a:r>
            <a:endParaRPr lang="en-CA" dirty="0" smtClean="0"/>
          </a:p>
          <a:p>
            <a:r>
              <a:rPr lang="en-CA" dirty="0" smtClean="0"/>
              <a:t>M</a:t>
            </a:r>
            <a:r>
              <a:rPr lang="en-US" dirty="0" smtClean="0"/>
              <a:t>a</a:t>
            </a:r>
            <a:r>
              <a:rPr lang="en-CA" dirty="0" err="1" smtClean="0"/>
              <a:t>terials</a:t>
            </a:r>
            <a:r>
              <a:rPr lang="en-CA" dirty="0" smtClean="0"/>
              <a:t>/instructional design/ outcomes/ the learner/ the instructor</a:t>
            </a:r>
          </a:p>
          <a:p>
            <a:pPr lvl="1"/>
            <a:endParaRPr lang="en-CA" dirty="0"/>
          </a:p>
          <a:p>
            <a:pPr lvl="1"/>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3736"/>
            <a:ext cx="812800" cy="812800"/>
          </a:xfrm>
          <a:prstGeom prst="rect">
            <a:avLst/>
          </a:prstGeom>
        </p:spPr>
      </p:pic>
    </p:spTree>
    <p:extLst>
      <p:ext uri="{BB962C8B-B14F-4D97-AF65-F5344CB8AC3E}">
        <p14:creationId xmlns:p14="http://schemas.microsoft.com/office/powerpoint/2010/main" val="6962151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t>Building skills and expertise for using</a:t>
            </a:r>
            <a:br>
              <a:rPr lang="en-US" sz="3500" dirty="0"/>
            </a:br>
            <a:r>
              <a:rPr lang="en-US" sz="3500" dirty="0"/>
              <a:t>e-learning with adult ESL learners</a:t>
            </a:r>
          </a:p>
        </p:txBody>
      </p:sp>
      <p:sp>
        <p:nvSpPr>
          <p:cNvPr id="3" name="Content Placeholder 2"/>
          <p:cNvSpPr>
            <a:spLocks noGrp="1"/>
          </p:cNvSpPr>
          <p:nvPr>
            <p:ph idx="1"/>
          </p:nvPr>
        </p:nvSpPr>
        <p:spPr/>
        <p:txBody>
          <a:bodyPr/>
          <a:lstStyle/>
          <a:p>
            <a:r>
              <a:rPr lang="en-CA" dirty="0"/>
              <a:t>Videoconferencing in ESL </a:t>
            </a:r>
            <a:r>
              <a:rPr lang="en-CA" dirty="0" smtClean="0"/>
              <a:t>programming</a:t>
            </a:r>
          </a:p>
          <a:p>
            <a:pPr lvl="1"/>
            <a:r>
              <a:rPr lang="en-US" dirty="0"/>
              <a:t>Guiding principles in this document were informed to a large extent by the research undertaken by Bow Valley College in their project, Bridges for Rural Immigrants, Phase 1 Report (2009) </a:t>
            </a:r>
          </a:p>
          <a:p>
            <a:pPr lvl="1"/>
            <a:r>
              <a:rPr lang="en-US" dirty="0"/>
              <a:t>Developed in collaboration with the team at Bow Valley, which includes Hana </a:t>
            </a:r>
            <a:r>
              <a:rPr lang="en-US" dirty="0" err="1"/>
              <a:t>Taleb</a:t>
            </a:r>
            <a:r>
              <a:rPr lang="en-US" dirty="0"/>
              <a:t> Imai, Charlotte </a:t>
            </a:r>
            <a:r>
              <a:rPr lang="en-US" dirty="0" err="1"/>
              <a:t>Beaubier</a:t>
            </a:r>
            <a:r>
              <a:rPr lang="en-US" dirty="0"/>
              <a:t>, and Cameron Young </a:t>
            </a:r>
            <a:endParaRPr lang="en-CA" dirty="0"/>
          </a:p>
          <a:p>
            <a:endParaRPr lang="en-CA" dirty="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833437"/>
            <a:ext cx="812800" cy="812800"/>
          </a:xfrm>
          <a:prstGeom prst="rect">
            <a:avLst/>
          </a:prstGeom>
        </p:spPr>
      </p:pic>
    </p:spTree>
    <p:extLst>
      <p:ext uri="{BB962C8B-B14F-4D97-AF65-F5344CB8AC3E}">
        <p14:creationId xmlns:p14="http://schemas.microsoft.com/office/powerpoint/2010/main" val="3687501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smtClean="0"/>
              <a:t>Building skills and expertise for using</a:t>
            </a:r>
            <a:br>
              <a:rPr lang="en-US" sz="3500" dirty="0" smtClean="0"/>
            </a:br>
            <a:r>
              <a:rPr lang="en-US" sz="3500" dirty="0" smtClean="0"/>
              <a:t>e-learning with adult ESL learners</a:t>
            </a:r>
            <a:endParaRPr lang="en-US" sz="3500" dirty="0"/>
          </a:p>
        </p:txBody>
      </p:sp>
      <p:sp>
        <p:nvSpPr>
          <p:cNvPr id="3" name="Content Placeholder 2"/>
          <p:cNvSpPr>
            <a:spLocks noGrp="1"/>
          </p:cNvSpPr>
          <p:nvPr>
            <p:ph idx="1"/>
          </p:nvPr>
        </p:nvSpPr>
        <p:spPr>
          <a:xfrm>
            <a:off x="457200" y="1396536"/>
            <a:ext cx="8229600" cy="5223339"/>
          </a:xfrm>
        </p:spPr>
        <p:txBody>
          <a:bodyPr>
            <a:normAutofit fontScale="85000" lnSpcReduction="10000"/>
          </a:bodyPr>
          <a:lstStyle/>
          <a:p>
            <a:r>
              <a:rPr lang="en-CA" dirty="0"/>
              <a:t>Videoconferencing in ESL programming</a:t>
            </a:r>
          </a:p>
          <a:p>
            <a:pPr lvl="1"/>
            <a:r>
              <a:rPr lang="en-US" dirty="0" smtClean="0"/>
              <a:t>These </a:t>
            </a:r>
            <a:r>
              <a:rPr lang="en-US" dirty="0"/>
              <a:t>guiding principles aim to provide a mechanism for supporting, </a:t>
            </a:r>
            <a:r>
              <a:rPr lang="en-US" dirty="0" smtClean="0"/>
              <a:t>planning and </a:t>
            </a:r>
            <a:r>
              <a:rPr lang="en-US" dirty="0"/>
              <a:t>evaluating the development and delivery of ESL programming via videoconferencing.</a:t>
            </a:r>
          </a:p>
          <a:p>
            <a:pPr lvl="1"/>
            <a:r>
              <a:rPr lang="en-US" dirty="0" smtClean="0"/>
              <a:t>Sections include:</a:t>
            </a:r>
          </a:p>
          <a:p>
            <a:pPr lvl="2"/>
            <a:r>
              <a:rPr lang="en-US" dirty="0" smtClean="0"/>
              <a:t>Materials</a:t>
            </a:r>
            <a:endParaRPr lang="en-US" dirty="0"/>
          </a:p>
          <a:p>
            <a:pPr lvl="2"/>
            <a:r>
              <a:rPr lang="en-US" dirty="0"/>
              <a:t>Videoconferencing equipment and physical environment</a:t>
            </a:r>
          </a:p>
          <a:p>
            <a:pPr lvl="2"/>
            <a:r>
              <a:rPr lang="en-US" dirty="0"/>
              <a:t>Course development</a:t>
            </a:r>
          </a:p>
          <a:p>
            <a:pPr lvl="2"/>
            <a:r>
              <a:rPr lang="en-US" dirty="0"/>
              <a:t>Assessment</a:t>
            </a:r>
          </a:p>
          <a:p>
            <a:pPr lvl="2"/>
            <a:r>
              <a:rPr lang="en-US" dirty="0"/>
              <a:t>ESL pedagogy</a:t>
            </a:r>
          </a:p>
          <a:p>
            <a:pPr lvl="2"/>
            <a:r>
              <a:rPr lang="en-US" dirty="0"/>
              <a:t>Language Learning Outcomes</a:t>
            </a:r>
          </a:p>
          <a:p>
            <a:pPr lvl="2"/>
            <a:r>
              <a:rPr lang="en-US" dirty="0"/>
              <a:t>The Learner</a:t>
            </a:r>
          </a:p>
          <a:p>
            <a:pPr lvl="2"/>
            <a:r>
              <a:rPr lang="en-US" dirty="0"/>
              <a:t>The Videoconferencing Team</a:t>
            </a:r>
          </a:p>
          <a:p>
            <a:pPr lvl="3"/>
            <a:r>
              <a:rPr lang="en-US" dirty="0"/>
              <a:t>The instructor</a:t>
            </a:r>
          </a:p>
          <a:p>
            <a:pPr lvl="3"/>
            <a:r>
              <a:rPr lang="en-US" dirty="0"/>
              <a:t>The remote site facilitator</a:t>
            </a:r>
          </a:p>
          <a:p>
            <a:pPr lvl="3"/>
            <a:r>
              <a:rPr lang="en-US" dirty="0"/>
              <a:t>Technical support</a:t>
            </a:r>
          </a:p>
          <a:p>
            <a:pPr lvl="2"/>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768" y="583736"/>
            <a:ext cx="812800" cy="812800"/>
          </a:xfrm>
          <a:prstGeom prst="rect">
            <a:avLst/>
          </a:prstGeom>
        </p:spPr>
      </p:pic>
    </p:spTree>
    <p:extLst>
      <p:ext uri="{BB962C8B-B14F-4D97-AF65-F5344CB8AC3E}">
        <p14:creationId xmlns:p14="http://schemas.microsoft.com/office/powerpoint/2010/main" val="31410257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t>Building skills and expertise for using</a:t>
            </a:r>
            <a:br>
              <a:rPr lang="en-US" sz="3500" dirty="0"/>
            </a:br>
            <a:r>
              <a:rPr lang="en-US" sz="3500" dirty="0"/>
              <a:t>e-learning with adult ESL learners</a:t>
            </a:r>
          </a:p>
        </p:txBody>
      </p:sp>
      <p:sp>
        <p:nvSpPr>
          <p:cNvPr id="3" name="Content Placeholder 2"/>
          <p:cNvSpPr>
            <a:spLocks noGrp="1"/>
          </p:cNvSpPr>
          <p:nvPr>
            <p:ph idx="1"/>
          </p:nvPr>
        </p:nvSpPr>
        <p:spPr/>
        <p:txBody>
          <a:bodyPr/>
          <a:lstStyle/>
          <a:p>
            <a:r>
              <a:rPr lang="en-CA" dirty="0"/>
              <a:t>Evaluating and Using ESL multimedia </a:t>
            </a:r>
            <a:r>
              <a:rPr lang="en-CA" dirty="0" smtClean="0"/>
              <a:t>software</a:t>
            </a:r>
          </a:p>
          <a:p>
            <a:pPr lvl="1"/>
            <a:r>
              <a:rPr lang="en-US" dirty="0"/>
              <a:t>“ESL multimedia software” refers to all software that utilizes different types of media, such as software audio and video, to aid in the teaching of English as a second language. </a:t>
            </a:r>
            <a:endParaRPr lang="en-US" dirty="0" smtClean="0"/>
          </a:p>
          <a:p>
            <a:pPr lvl="1"/>
            <a:r>
              <a:rPr lang="en-US" dirty="0"/>
              <a:t>A total of 87 principles are presented to support program administrators and instructors attempting to systematically evaluate ESL Multimedia software.</a:t>
            </a:r>
          </a:p>
          <a:p>
            <a:pPr lvl="1"/>
            <a:endParaRPr lang="en-CA" dirty="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927" y="833437"/>
            <a:ext cx="812800" cy="812800"/>
          </a:xfrm>
          <a:prstGeom prst="rect">
            <a:avLst/>
          </a:prstGeom>
        </p:spPr>
      </p:pic>
    </p:spTree>
    <p:extLst>
      <p:ext uri="{BB962C8B-B14F-4D97-AF65-F5344CB8AC3E}">
        <p14:creationId xmlns:p14="http://schemas.microsoft.com/office/powerpoint/2010/main" val="3112650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t>Building skills and expertise for using</a:t>
            </a:r>
            <a:br>
              <a:rPr lang="en-US" sz="3500" dirty="0"/>
            </a:br>
            <a:r>
              <a:rPr lang="en-US" sz="3500" dirty="0"/>
              <a:t>e-learning with adult ESL learners</a:t>
            </a:r>
          </a:p>
        </p:txBody>
      </p:sp>
      <p:sp>
        <p:nvSpPr>
          <p:cNvPr id="3" name="Content Placeholder 2"/>
          <p:cNvSpPr>
            <a:spLocks noGrp="1"/>
          </p:cNvSpPr>
          <p:nvPr>
            <p:ph idx="1"/>
          </p:nvPr>
        </p:nvSpPr>
        <p:spPr/>
        <p:txBody>
          <a:bodyPr>
            <a:normAutofit/>
          </a:bodyPr>
          <a:lstStyle/>
          <a:p>
            <a:r>
              <a:rPr lang="en-CA" dirty="0"/>
              <a:t>E-Learning tools and resources</a:t>
            </a:r>
          </a:p>
          <a:p>
            <a:pPr lvl="1"/>
            <a:r>
              <a:rPr lang="en-US" dirty="0" smtClean="0"/>
              <a:t>a </a:t>
            </a:r>
            <a:r>
              <a:rPr lang="en-US" i="1" dirty="0"/>
              <a:t>selection </a:t>
            </a:r>
            <a:r>
              <a:rPr lang="en-US" dirty="0"/>
              <a:t>of e-learning tools and </a:t>
            </a:r>
            <a:r>
              <a:rPr lang="en-US" dirty="0" smtClean="0"/>
              <a:t>resources and </a:t>
            </a:r>
            <a:r>
              <a:rPr lang="en-US" dirty="0"/>
              <a:t>provide suggestions for their use in ESL teaching and learning contexts </a:t>
            </a:r>
            <a:endParaRPr lang="en-US" dirty="0" smtClean="0"/>
          </a:p>
          <a:p>
            <a:pPr lvl="1"/>
            <a:r>
              <a:rPr lang="en-US" dirty="0"/>
              <a:t>grounded in the literature, informed </a:t>
            </a:r>
            <a:r>
              <a:rPr lang="en-US" dirty="0" smtClean="0"/>
              <a:t>by the </a:t>
            </a:r>
            <a:r>
              <a:rPr lang="en-US" dirty="0"/>
              <a:t>experiences of instructors in the field, and discussed at conferences for English </a:t>
            </a:r>
            <a:r>
              <a:rPr lang="en-US" dirty="0" smtClean="0"/>
              <a:t>language professionals</a:t>
            </a:r>
            <a:r>
              <a:rPr lang="en-US" dirty="0"/>
              <a:t>. </a:t>
            </a:r>
            <a:endParaRPr lang="en-CA" dirty="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5427448"/>
            <a:ext cx="812800" cy="812800"/>
          </a:xfrm>
          <a:prstGeom prst="rect">
            <a:avLst/>
          </a:prstGeom>
        </p:spPr>
      </p:pic>
    </p:spTree>
    <p:extLst>
      <p:ext uri="{BB962C8B-B14F-4D97-AF65-F5344CB8AC3E}">
        <p14:creationId xmlns:p14="http://schemas.microsoft.com/office/powerpoint/2010/main" val="28518964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in the ATESL database related to this project </a:t>
            </a:r>
            <a:endParaRPr lang="en-US" dirty="0"/>
          </a:p>
        </p:txBody>
      </p:sp>
      <p:sp>
        <p:nvSpPr>
          <p:cNvPr id="3" name="Content Placeholder 2"/>
          <p:cNvSpPr>
            <a:spLocks noGrp="1"/>
          </p:cNvSpPr>
          <p:nvPr>
            <p:ph idx="1"/>
          </p:nvPr>
        </p:nvSpPr>
        <p:spPr/>
        <p:txBody>
          <a:bodyPr>
            <a:normAutofit lnSpcReduction="10000"/>
          </a:bodyPr>
          <a:lstStyle/>
          <a:p>
            <a:r>
              <a:rPr lang="en-US" dirty="0" smtClean="0"/>
              <a:t>PDF versions of each section of the manual</a:t>
            </a:r>
          </a:p>
          <a:p>
            <a:pPr>
              <a:buNone/>
            </a:pPr>
            <a:endParaRPr lang="en-US" dirty="0" smtClean="0"/>
          </a:p>
          <a:p>
            <a:r>
              <a:rPr lang="en-US" dirty="0" smtClean="0"/>
              <a:t>Presentations about e-learning (PowerPoint and audio available)</a:t>
            </a:r>
          </a:p>
          <a:p>
            <a:pPr lvl="1"/>
            <a:r>
              <a:rPr lang="en-US" dirty="0" smtClean="0"/>
              <a:t>Using wikis</a:t>
            </a:r>
          </a:p>
          <a:p>
            <a:pPr lvl="1"/>
            <a:r>
              <a:rPr lang="en-US" dirty="0" smtClean="0"/>
              <a:t>Making digital books</a:t>
            </a:r>
          </a:p>
          <a:p>
            <a:pPr lvl="1"/>
            <a:r>
              <a:rPr lang="en-US" dirty="0" smtClean="0"/>
              <a:t>Using </a:t>
            </a:r>
            <a:r>
              <a:rPr lang="en-US" dirty="0" err="1" smtClean="0"/>
              <a:t>Hyperlinking</a:t>
            </a:r>
            <a:endParaRPr lang="en-US" dirty="0" smtClean="0"/>
          </a:p>
          <a:p>
            <a:pPr lvl="1"/>
            <a:r>
              <a:rPr lang="en-US" dirty="0" err="1" smtClean="0"/>
              <a:t>Facebook</a:t>
            </a:r>
            <a:r>
              <a:rPr lang="en-US" dirty="0" smtClean="0"/>
              <a:t> and teaching </a:t>
            </a:r>
          </a:p>
          <a:p>
            <a:pPr lvl="1"/>
            <a:r>
              <a:rPr lang="en-US" dirty="0" smtClean="0"/>
              <a:t>And so much more…</a:t>
            </a:r>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583736"/>
            <a:ext cx="812800" cy="812800"/>
          </a:xfrm>
          <a:prstGeom prst="rect">
            <a:avLst/>
          </a:prstGeom>
        </p:spPr>
      </p:pic>
    </p:spTree>
    <p:extLst>
      <p:ext uri="{BB962C8B-B14F-4D97-AF65-F5344CB8AC3E}">
        <p14:creationId xmlns:p14="http://schemas.microsoft.com/office/powerpoint/2010/main" val="5784389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 &amp; Resources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Pdf</a:t>
            </a:r>
            <a:r>
              <a:rPr lang="en-US" dirty="0" smtClean="0"/>
              <a:t> versions of the </a:t>
            </a:r>
            <a:r>
              <a:rPr lang="en-US" dirty="0"/>
              <a:t>Building skills and expertise for using</a:t>
            </a:r>
            <a:br>
              <a:rPr lang="en-US" dirty="0"/>
            </a:br>
            <a:r>
              <a:rPr lang="en-US" dirty="0"/>
              <a:t>e-learning with adult ESL </a:t>
            </a:r>
            <a:r>
              <a:rPr lang="en-US" dirty="0" smtClean="0"/>
              <a:t>learners manual can be downloaded at no charge from the ATESL Resource Database</a:t>
            </a:r>
          </a:p>
          <a:p>
            <a:endParaRPr lang="en-US" dirty="0" smtClean="0"/>
          </a:p>
          <a:p>
            <a:r>
              <a:rPr lang="en-US" dirty="0" smtClean="0"/>
              <a:t>Limited hard copies are available from Daylight Consulting.</a:t>
            </a:r>
          </a:p>
          <a:p>
            <a:endParaRPr lang="en-US" dirty="0"/>
          </a:p>
          <a:p>
            <a:r>
              <a:rPr lang="en-US" dirty="0" smtClean="0"/>
              <a:t>Requests for information and questions should be emailed to: </a:t>
            </a:r>
            <a:r>
              <a:rPr lang="en-US" dirty="0" smtClean="0">
                <a:hlinkClick r:id="rId5"/>
              </a:rPr>
              <a:t>daylightconsulting@shaw.ca</a:t>
            </a:r>
            <a:endParaRPr lang="en-US" dirty="0" smtClean="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1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0" y="583736"/>
            <a:ext cx="812800" cy="812800"/>
          </a:xfrm>
          <a:prstGeom prst="rect">
            <a:avLst/>
          </a:prstGeom>
        </p:spPr>
      </p:pic>
    </p:spTree>
    <p:extLst>
      <p:ext uri="{BB962C8B-B14F-4D97-AF65-F5344CB8AC3E}">
        <p14:creationId xmlns:p14="http://schemas.microsoft.com/office/powerpoint/2010/main" val="3781315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ESL/e-learning in rural Alberta</a:t>
            </a:r>
            <a:endParaRPr lang="en-US" dirty="0"/>
          </a:p>
        </p:txBody>
      </p:sp>
      <p:sp>
        <p:nvSpPr>
          <p:cNvPr id="3" name="Content Placeholder 2"/>
          <p:cNvSpPr>
            <a:spLocks noGrp="1"/>
          </p:cNvSpPr>
          <p:nvPr>
            <p:ph idx="1"/>
          </p:nvPr>
        </p:nvSpPr>
        <p:spPr/>
        <p:txBody>
          <a:bodyPr/>
          <a:lstStyle/>
          <a:p>
            <a:pPr>
              <a:buNone/>
            </a:pPr>
            <a:r>
              <a:rPr lang="en-US" dirty="0" smtClean="0"/>
              <a:t>Welcome to our online presentation on meeting the e-learning needs of ESL learners in rural Alberta.</a:t>
            </a:r>
          </a:p>
          <a:p>
            <a:pPr>
              <a:buNone/>
            </a:pPr>
            <a:r>
              <a:rPr lang="en-US" dirty="0" smtClean="0"/>
              <a:t>Each slide of this PowerPoint contains an audio file. To access the audio file click the icon </a:t>
            </a:r>
            <a:endParaRPr lang="en-US" dirty="0" smtClean="0">
              <a:solidFill>
                <a:srgbClr val="FF0000"/>
              </a:solidFill>
            </a:endParaRPr>
          </a:p>
          <a:p>
            <a:pPr>
              <a:buNone/>
            </a:pPr>
            <a:endParaRPr lang="en-US" dirty="0">
              <a:solidFill>
                <a:srgbClr val="FF0000"/>
              </a:solidFill>
            </a:endParaRPr>
          </a:p>
          <a:p>
            <a:pPr>
              <a:buNone/>
            </a:pPr>
            <a:r>
              <a:rPr lang="en-US" dirty="0" smtClean="0"/>
              <a:t>The transcript of the audio file can be found in the notes section of each slide.</a:t>
            </a:r>
            <a:endParaRPr lang="en-US" dirty="0"/>
          </a:p>
        </p:txBody>
      </p:sp>
      <p:pic>
        <p:nvPicPr>
          <p:cNvPr id="5" name="Picture 4"/>
          <p:cNvPicPr>
            <a:picLocks noChangeAspect="1"/>
          </p:cNvPicPr>
          <p:nvPr/>
        </p:nvPicPr>
        <p:blipFill>
          <a:blip r:embed="rId3"/>
          <a:stretch>
            <a:fillRect/>
          </a:stretch>
        </p:blipFill>
        <p:spPr>
          <a:xfrm>
            <a:off x="6782305" y="6072192"/>
            <a:ext cx="1553722" cy="53726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9193" y="6172517"/>
            <a:ext cx="616447" cy="460895"/>
          </a:xfrm>
          <a:prstGeom prst="rect">
            <a:avLst/>
          </a:prstGeom>
        </p:spPr>
      </p:pic>
      <p:sp>
        <p:nvSpPr>
          <p:cNvPr id="7" name="Rectangle 6"/>
          <p:cNvSpPr/>
          <p:nvPr/>
        </p:nvSpPr>
        <p:spPr>
          <a:xfrm>
            <a:off x="2252039" y="6048636"/>
            <a:ext cx="1353832" cy="584776"/>
          </a:xfrm>
          <a:prstGeom prst="rect">
            <a:avLst/>
          </a:prstGeom>
        </p:spPr>
        <p:txBody>
          <a:bodyPr wrap="square">
            <a:spAutoFit/>
          </a:bodyPr>
          <a:lstStyle/>
          <a:p>
            <a:pPr algn="ctr"/>
            <a:r>
              <a:rPr lang="en-US" sz="1600" b="1" dirty="0"/>
              <a:t>Daylight</a:t>
            </a:r>
          </a:p>
          <a:p>
            <a:pPr algn="ctr"/>
            <a:r>
              <a:rPr lang="en-US" sz="1600" b="1" dirty="0"/>
              <a:t>Consulting </a:t>
            </a:r>
            <a:endParaRPr lang="en-US" sz="1600" dirty="0"/>
          </a:p>
        </p:txBody>
      </p:sp>
    </p:spTree>
    <p:extLst>
      <p:ext uri="{BB962C8B-B14F-4D97-AF65-F5344CB8AC3E}">
        <p14:creationId xmlns:p14="http://schemas.microsoft.com/office/powerpoint/2010/main" val="31489819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Contents of the webinar series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Webinar #1 - </a:t>
            </a:r>
            <a:r>
              <a:rPr lang="en-US" dirty="0"/>
              <a:t>An introduction to the Rural ESL context in Alberta and the potential for e-learning </a:t>
            </a:r>
          </a:p>
          <a:p>
            <a:r>
              <a:rPr lang="en-US" dirty="0" smtClean="0"/>
              <a:t>Webinar #2 - </a:t>
            </a:r>
            <a:r>
              <a:rPr lang="en-US" dirty="0"/>
              <a:t>An orientation to the Guiding Principles for using e-learning with rural ESL learners </a:t>
            </a:r>
          </a:p>
          <a:p>
            <a:endParaRPr lang="en-US" sz="1800" dirty="0"/>
          </a:p>
          <a:p>
            <a:r>
              <a:rPr lang="en-US" dirty="0" smtClean="0"/>
              <a:t>Webinar #3 - </a:t>
            </a:r>
            <a:r>
              <a:rPr lang="en-US" dirty="0"/>
              <a:t>An orientation to the remaining sections of the ESL/e-learning Guide for rural </a:t>
            </a:r>
            <a:r>
              <a:rPr lang="en-US" dirty="0" smtClean="0"/>
              <a:t>Alberta and the broader project, </a:t>
            </a:r>
            <a:r>
              <a:rPr lang="en-US" i="1" dirty="0"/>
              <a:t>Building skills and expertise for using e-learning with adult ESL learners </a:t>
            </a:r>
          </a:p>
          <a:p>
            <a:endParaRPr lang="en-US" dirty="0"/>
          </a:p>
        </p:txBody>
      </p:sp>
      <p:sp>
        <p:nvSpPr>
          <p:cNvPr id="4" name="Footer Placeholder 3"/>
          <p:cNvSpPr>
            <a:spLocks noGrp="1"/>
          </p:cNvSpPr>
          <p:nvPr>
            <p:ph type="ftr" sz="quarter" idx="11"/>
          </p:nvPr>
        </p:nvSpPr>
        <p:spPr>
          <a:xfrm>
            <a:off x="1295400" y="6172517"/>
            <a:ext cx="4212264" cy="274320"/>
          </a:xfrm>
        </p:spPr>
        <p:txBody>
          <a:bodyPr/>
          <a:lstStyle/>
          <a:p>
            <a:r>
              <a:rPr lang="en-US" dirty="0"/>
              <a:t>©2012 Daylight Consulting Permission is granted to use this presentation for educational purposes only</a:t>
            </a:r>
          </a:p>
          <a:p>
            <a:endParaRPr lang="en-US" dirty="0"/>
          </a:p>
          <a:p>
            <a:endParaRPr lang="en-US" dirty="0"/>
          </a:p>
        </p:txBody>
      </p:sp>
      <p:pic>
        <p:nvPicPr>
          <p:cNvPr id="5" name="Slid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583736"/>
            <a:ext cx="812800" cy="812800"/>
          </a:xfrm>
          <a:prstGeom prst="rect">
            <a:avLst/>
          </a:prstGeom>
        </p:spPr>
      </p:pic>
    </p:spTree>
    <p:extLst>
      <p:ext uri="{BB962C8B-B14F-4D97-AF65-F5344CB8AC3E}">
        <p14:creationId xmlns:p14="http://schemas.microsoft.com/office/powerpoint/2010/main" val="16000856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Orientation to the remaining sections of the Rural Guide</a:t>
            </a:r>
          </a:p>
        </p:txBody>
      </p:sp>
      <p:sp>
        <p:nvSpPr>
          <p:cNvPr id="3" name="Content Placeholder 2"/>
          <p:cNvSpPr>
            <a:spLocks noGrp="1"/>
          </p:cNvSpPr>
          <p:nvPr>
            <p:ph idx="1"/>
          </p:nvPr>
        </p:nvSpPr>
        <p:spPr/>
        <p:txBody>
          <a:bodyPr/>
          <a:lstStyle/>
          <a:p>
            <a:pPr lvl="0">
              <a:lnSpc>
                <a:spcPct val="120000"/>
              </a:lnSpc>
            </a:pPr>
            <a:r>
              <a:rPr lang="en-US" dirty="0"/>
              <a:t>Online professional development resources for ESL providers</a:t>
            </a:r>
          </a:p>
          <a:p>
            <a:pPr lvl="0">
              <a:lnSpc>
                <a:spcPct val="120000"/>
              </a:lnSpc>
            </a:pPr>
            <a:r>
              <a:rPr lang="en-US" dirty="0"/>
              <a:t>Helping Learners Find ESL Courses</a:t>
            </a:r>
          </a:p>
          <a:p>
            <a:pPr>
              <a:lnSpc>
                <a:spcPct val="120000"/>
              </a:lnSpc>
            </a:pPr>
            <a:r>
              <a:rPr lang="en-US" dirty="0"/>
              <a:t>Online Teaching Resources </a:t>
            </a:r>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329775"/>
            <a:ext cx="812800" cy="812800"/>
          </a:xfrm>
          <a:prstGeom prst="rect">
            <a:avLst/>
          </a:prstGeom>
        </p:spPr>
      </p:pic>
    </p:spTree>
    <p:extLst>
      <p:ext uri="{BB962C8B-B14F-4D97-AF65-F5344CB8AC3E}">
        <p14:creationId xmlns:p14="http://schemas.microsoft.com/office/powerpoint/2010/main" val="14163190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Orientation to the remaining sections of the Rural Guide</a:t>
            </a:r>
            <a:endParaRPr lang="en-US" dirty="0"/>
          </a:p>
        </p:txBody>
      </p:sp>
      <p:sp>
        <p:nvSpPr>
          <p:cNvPr id="3" name="Content Placeholder 2"/>
          <p:cNvSpPr>
            <a:spLocks noGrp="1"/>
          </p:cNvSpPr>
          <p:nvPr>
            <p:ph idx="1"/>
          </p:nvPr>
        </p:nvSpPr>
        <p:spPr/>
        <p:txBody>
          <a:bodyPr>
            <a:normAutofit/>
          </a:bodyPr>
          <a:lstStyle/>
          <a:p>
            <a:r>
              <a:rPr lang="en-US" dirty="0" smtClean="0"/>
              <a:t>Online professional development opportunities for ESL providers.</a:t>
            </a:r>
          </a:p>
          <a:p>
            <a:endParaRPr lang="en-US" dirty="0" smtClean="0"/>
          </a:p>
          <a:p>
            <a:pPr lvl="1"/>
            <a:r>
              <a:rPr lang="en-US" dirty="0" smtClean="0"/>
              <a:t>Links to free, easy-to-access and flexible time professional learning opportunities.</a:t>
            </a:r>
          </a:p>
          <a:p>
            <a:pPr lvl="1"/>
            <a:r>
              <a:rPr lang="en-US" dirty="0" smtClean="0"/>
              <a:t>Online journals, databases, and University initiatives for professional development</a:t>
            </a:r>
          </a:p>
          <a:p>
            <a:endParaRPr lang="en-US" dirty="0" smtClean="0"/>
          </a:p>
          <a:p>
            <a:endParaRPr lang="en-US" dirty="0" smtClean="0"/>
          </a:p>
          <a:p>
            <a:pPr>
              <a:buNone/>
            </a:pPr>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408250"/>
            <a:ext cx="812800" cy="812800"/>
          </a:xfrm>
          <a:prstGeom prst="rect">
            <a:avLst/>
          </a:prstGeom>
        </p:spPr>
      </p:pic>
    </p:spTree>
    <p:extLst>
      <p:ext uri="{BB962C8B-B14F-4D97-AF65-F5344CB8AC3E}">
        <p14:creationId xmlns:p14="http://schemas.microsoft.com/office/powerpoint/2010/main" val="21472820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Orientation to the rest of the Rural Guide</a:t>
            </a:r>
            <a:endParaRPr lang="en-US" dirty="0"/>
          </a:p>
        </p:txBody>
      </p:sp>
      <p:sp>
        <p:nvSpPr>
          <p:cNvPr id="3" name="Content Placeholder 2"/>
          <p:cNvSpPr>
            <a:spLocks noGrp="1"/>
          </p:cNvSpPr>
          <p:nvPr>
            <p:ph idx="1"/>
          </p:nvPr>
        </p:nvSpPr>
        <p:spPr/>
        <p:txBody>
          <a:bodyPr>
            <a:normAutofit fontScale="92500"/>
          </a:bodyPr>
          <a:lstStyle/>
          <a:p>
            <a:r>
              <a:rPr lang="en-US" dirty="0" smtClean="0"/>
              <a:t>Helping learners find general ESL courses</a:t>
            </a:r>
          </a:p>
          <a:p>
            <a:pPr lvl="1"/>
            <a:r>
              <a:rPr lang="en-US" dirty="0"/>
              <a:t>R</a:t>
            </a:r>
            <a:r>
              <a:rPr lang="en-US" dirty="0" smtClean="0"/>
              <a:t>espondents </a:t>
            </a:r>
            <a:r>
              <a:rPr lang="en-US" dirty="0"/>
              <a:t>indicated that their </a:t>
            </a:r>
            <a:r>
              <a:rPr lang="en-US" dirty="0" err="1"/>
              <a:t>centres</a:t>
            </a:r>
            <a:r>
              <a:rPr lang="en-US" dirty="0"/>
              <a:t> sometimes received learners whose learning needs did not match available ESL programming, but who may benefit from taking a course on their own via e-learning. </a:t>
            </a:r>
            <a:endParaRPr lang="en-US" dirty="0" smtClean="0"/>
          </a:p>
          <a:p>
            <a:pPr lvl="1"/>
            <a:endParaRPr lang="en-US" dirty="0" smtClean="0"/>
          </a:p>
          <a:p>
            <a:pPr lvl="1"/>
            <a:r>
              <a:rPr lang="en-US" dirty="0"/>
              <a:t>The resource list in this section has links to many websites that are suitable for self-study.  This list is a place to help direct learners to a more substantial formal program </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79" y="253536"/>
            <a:ext cx="812800" cy="812800"/>
          </a:xfrm>
          <a:prstGeom prst="rect">
            <a:avLst/>
          </a:prstGeom>
        </p:spPr>
      </p:pic>
    </p:spTree>
    <p:extLst>
      <p:ext uri="{BB962C8B-B14F-4D97-AF65-F5344CB8AC3E}">
        <p14:creationId xmlns:p14="http://schemas.microsoft.com/office/powerpoint/2010/main" val="39050497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Orientation to the rest of the Rural Guide</a:t>
            </a:r>
            <a:endParaRPr lang="en-US" dirty="0"/>
          </a:p>
        </p:txBody>
      </p:sp>
      <p:sp>
        <p:nvSpPr>
          <p:cNvPr id="3" name="Content Placeholder 2"/>
          <p:cNvSpPr>
            <a:spLocks noGrp="1"/>
          </p:cNvSpPr>
          <p:nvPr>
            <p:ph idx="1"/>
          </p:nvPr>
        </p:nvSpPr>
        <p:spPr>
          <a:xfrm>
            <a:off x="457200" y="1646237"/>
            <a:ext cx="8686800" cy="5044892"/>
          </a:xfrm>
        </p:spPr>
        <p:txBody>
          <a:bodyPr>
            <a:normAutofit/>
          </a:bodyPr>
          <a:lstStyle/>
          <a:p>
            <a:r>
              <a:rPr lang="en-US" dirty="0" smtClean="0"/>
              <a:t>Online Teaching resources.</a:t>
            </a:r>
          </a:p>
          <a:p>
            <a:pPr lvl="2"/>
            <a:r>
              <a:rPr lang="en-US" sz="2400" dirty="0" smtClean="0"/>
              <a:t>Each URL has a brief description and checklist indicating </a:t>
            </a:r>
          </a:p>
          <a:p>
            <a:pPr lvl="4"/>
            <a:r>
              <a:rPr lang="en-US" sz="2400" dirty="0" smtClean="0"/>
              <a:t>benchmark, </a:t>
            </a:r>
          </a:p>
          <a:p>
            <a:pPr lvl="4"/>
            <a:r>
              <a:rPr lang="en-US" sz="2400" dirty="0" smtClean="0"/>
              <a:t>Canadian content</a:t>
            </a:r>
          </a:p>
          <a:p>
            <a:pPr lvl="4"/>
            <a:r>
              <a:rPr lang="en-US" sz="2400" dirty="0" smtClean="0"/>
              <a:t>literacy appropriateness</a:t>
            </a:r>
          </a:p>
          <a:p>
            <a:pPr lvl="4"/>
            <a:r>
              <a:rPr lang="en-US" sz="2400" dirty="0" smtClean="0"/>
              <a:t>whether it is for students or Instructors</a:t>
            </a:r>
          </a:p>
          <a:p>
            <a:r>
              <a:rPr lang="en-US" sz="1600" dirty="0" smtClean="0"/>
              <a:t>Audio continued</a:t>
            </a:r>
            <a:endParaRPr lang="en-US" sz="1600"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7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841" y="583736"/>
            <a:ext cx="812800" cy="812800"/>
          </a:xfrm>
          <a:prstGeom prst="rect">
            <a:avLst/>
          </a:prstGeom>
        </p:spPr>
      </p:pic>
      <p:pic>
        <p:nvPicPr>
          <p:cNvPr id="7" name="Slide#7b.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5400" y="4842038"/>
            <a:ext cx="812800" cy="812800"/>
          </a:xfrm>
          <a:prstGeom prst="rect">
            <a:avLst/>
          </a:prstGeom>
        </p:spPr>
      </p:pic>
    </p:spTree>
    <p:extLst>
      <p:ext uri="{BB962C8B-B14F-4D97-AF65-F5344CB8AC3E}">
        <p14:creationId xmlns:p14="http://schemas.microsoft.com/office/powerpoint/2010/main" val="17003411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08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Building skills and expertise for using</a:t>
            </a:r>
            <a:br>
              <a:rPr lang="en-US" sz="2800" dirty="0"/>
            </a:br>
            <a:r>
              <a:rPr lang="en-US" sz="2800" dirty="0"/>
              <a:t>e-learning with adult ESL learners</a:t>
            </a:r>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a:ext>
            </a:extLst>
          </a:blip>
          <a:srcRect/>
          <a:stretch>
            <a:fillRect/>
          </a:stretch>
        </p:blipFill>
        <p:spPr>
          <a:xfrm>
            <a:off x="3190724" y="2601519"/>
            <a:ext cx="3473752" cy="1910564"/>
          </a:xfrm>
        </p:spPr>
      </p:pic>
      <p:sp>
        <p:nvSpPr>
          <p:cNvPr id="3" name="Footer Placeholder 2"/>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83736"/>
            <a:ext cx="812800" cy="812800"/>
          </a:xfrm>
          <a:prstGeom prst="rect">
            <a:avLst/>
          </a:prstGeom>
        </p:spPr>
      </p:pic>
    </p:spTree>
    <p:extLst>
      <p:ext uri="{BB962C8B-B14F-4D97-AF65-F5344CB8AC3E}">
        <p14:creationId xmlns:p14="http://schemas.microsoft.com/office/powerpoint/2010/main" val="31419269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Orientation to the Manual</a:t>
            </a:r>
            <a:endParaRPr lang="en-CA" dirty="0"/>
          </a:p>
        </p:txBody>
      </p:sp>
      <p:sp>
        <p:nvSpPr>
          <p:cNvPr id="3" name="Content Placeholder 2"/>
          <p:cNvSpPr>
            <a:spLocks noGrp="1"/>
          </p:cNvSpPr>
          <p:nvPr>
            <p:ph idx="1"/>
          </p:nvPr>
        </p:nvSpPr>
        <p:spPr/>
        <p:txBody>
          <a:bodyPr>
            <a:normAutofit lnSpcReduction="10000"/>
          </a:bodyPr>
          <a:lstStyle/>
          <a:p>
            <a:r>
              <a:rPr lang="en-CA" dirty="0" smtClean="0"/>
              <a:t>Online ESL Programming</a:t>
            </a:r>
          </a:p>
          <a:p>
            <a:pPr>
              <a:buNone/>
            </a:pPr>
            <a:endParaRPr lang="en-CA" dirty="0" smtClean="0"/>
          </a:p>
          <a:p>
            <a:r>
              <a:rPr lang="en-CA" dirty="0" smtClean="0"/>
              <a:t>Videoconferencing in ESL programming</a:t>
            </a:r>
          </a:p>
          <a:p>
            <a:pPr>
              <a:buNone/>
            </a:pPr>
            <a:endParaRPr lang="en-CA" dirty="0" smtClean="0"/>
          </a:p>
          <a:p>
            <a:r>
              <a:rPr lang="en-CA" dirty="0" smtClean="0"/>
              <a:t>Evaluating and Using ESL multimedia software</a:t>
            </a:r>
          </a:p>
          <a:p>
            <a:pPr>
              <a:buNone/>
            </a:pPr>
            <a:endParaRPr lang="en-CA" dirty="0" smtClean="0"/>
          </a:p>
          <a:p>
            <a:r>
              <a:rPr lang="en-CA" dirty="0" smtClean="0"/>
              <a:t>E-Learning tools and resources</a:t>
            </a:r>
          </a:p>
          <a:p>
            <a:endParaRPr lang="en-CA" dirty="0" smtClean="0"/>
          </a:p>
          <a:p>
            <a:r>
              <a:rPr lang="en-CA" dirty="0" smtClean="0"/>
              <a:t>A Guide for Rural Alberta</a:t>
            </a:r>
            <a:endParaRPr lang="en-CA" dirty="0"/>
          </a:p>
        </p:txBody>
      </p:sp>
      <p:sp>
        <p:nvSpPr>
          <p:cNvPr id="4" name="Footer Placeholder 3"/>
          <p:cNvSpPr>
            <a:spLocks noGrp="1"/>
          </p:cNvSpPr>
          <p:nvPr>
            <p:ph type="ftr" sz="quarter" idx="11"/>
          </p:nvPr>
        </p:nvSpPr>
        <p:spPr/>
        <p:txBody>
          <a:bodyPr/>
          <a:lstStyle/>
          <a:p>
            <a:r>
              <a:rPr lang="en-US" smtClean="0"/>
              <a:t>©2012 Daylight Consulting Permission is granted to use this presentation for educational purposes only  </a:t>
            </a:r>
            <a:endParaRPr lang="en-US"/>
          </a:p>
        </p:txBody>
      </p:sp>
      <p:pic>
        <p:nvPicPr>
          <p:cNvPr id="5" name="Slide#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600" y="583736"/>
            <a:ext cx="812800" cy="812800"/>
          </a:xfrm>
          <a:prstGeom prst="rect">
            <a:avLst/>
          </a:prstGeom>
        </p:spPr>
      </p:pic>
    </p:spTree>
    <p:extLst>
      <p:ext uri="{BB962C8B-B14F-4D97-AF65-F5344CB8AC3E}">
        <p14:creationId xmlns:p14="http://schemas.microsoft.com/office/powerpoint/2010/main" val="33728064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723</TotalTime>
  <Words>3097</Words>
  <Application>Microsoft Macintosh PowerPoint</Application>
  <PresentationFormat>On-screen Show (4:3)</PresentationFormat>
  <Paragraphs>235</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Foundry</vt:lpstr>
      <vt:lpstr>ESL and e-learning in Rural Alberta</vt:lpstr>
      <vt:lpstr>ESL/e-learning in rural Alberta</vt:lpstr>
      <vt:lpstr>Contents of the webinar series</vt:lpstr>
      <vt:lpstr>Orientation to the remaining sections of the Rural Guide</vt:lpstr>
      <vt:lpstr>Orientation to the remaining sections of the Rural Guide</vt:lpstr>
      <vt:lpstr>Orientation to the rest of the Rural Guide</vt:lpstr>
      <vt:lpstr>Orientation to the rest of the Rural Guide</vt:lpstr>
      <vt:lpstr>Building skills and expertise for using e-learning with adult ESL learners</vt:lpstr>
      <vt:lpstr>Orientation to the Manual</vt:lpstr>
      <vt:lpstr>Building skills and expertise for using e-learning with adult ESL learners</vt:lpstr>
      <vt:lpstr>Building skills and expertise for using e-learning with adult ESL learners</vt:lpstr>
      <vt:lpstr>Building skills and expertise for using e-learning with adult ESL learners</vt:lpstr>
      <vt:lpstr>Building skills and expertise for using e-learning with adult ESL learners</vt:lpstr>
      <vt:lpstr>Building skills and expertise for using e-learning with adult ESL learners</vt:lpstr>
      <vt:lpstr>What is in the ATESL database related to this project </vt:lpstr>
      <vt:lpstr>Questions &amp; Resources</vt:lpstr>
    </vt:vector>
  </TitlesOfParts>
  <Manager/>
  <Company>UofA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ESL and e-learning in Rural Alberta</dc:title>
  <dc:subject/>
  <dc:creator>Justine Light</dc:creator>
  <cp:keywords/>
  <dc:description/>
  <cp:lastModifiedBy>Justine Light</cp:lastModifiedBy>
  <cp:revision>44</cp:revision>
  <dcterms:created xsi:type="dcterms:W3CDTF">2012-03-09T17:12:53Z</dcterms:created>
  <dcterms:modified xsi:type="dcterms:W3CDTF">2012-04-02T21:18:08Z</dcterms:modified>
  <cp:category/>
</cp:coreProperties>
</file>