
<file path=[Content_Types].xml><?xml version="1.0" encoding="utf-8"?>
<Types xmlns="http://schemas.openxmlformats.org/package/2006/content-types">
  <Default Extension="wav" ContentType="audio/wav"/>
  <Default Extension="jpg" ContentType="image/jpeg"/>
  <Default Extension="xml" ContentType="application/xml"/>
  <Default Extension="jpeg" ContentType="image/jpe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68" r:id="rId2"/>
    <p:sldId id="269" r:id="rId3"/>
    <p:sldId id="274" r:id="rId4"/>
    <p:sldId id="270" r:id="rId5"/>
    <p:sldId id="275" r:id="rId6"/>
    <p:sldId id="276" r:id="rId7"/>
    <p:sldId id="277" r:id="rId8"/>
    <p:sldId id="257" r:id="rId9"/>
    <p:sldId id="258" r:id="rId10"/>
    <p:sldId id="259" r:id="rId11"/>
    <p:sldId id="260" r:id="rId12"/>
    <p:sldId id="261" r:id="rId13"/>
    <p:sldId id="262" r:id="rId14"/>
    <p:sldId id="263" r:id="rId15"/>
    <p:sldId id="264" r:id="rId16"/>
    <p:sldId id="265" r:id="rId17"/>
    <p:sldId id="266" r:id="rId18"/>
    <p:sldId id="267" r:id="rId19"/>
    <p:sldId id="271" r:id="rId20"/>
    <p:sldId id="272" r:id="rId21"/>
    <p:sldId id="273" r:id="rId22"/>
    <p:sldId id="280" r:id="rId23"/>
    <p:sldId id="281" r:id="rId24"/>
    <p:sldId id="28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8" autoAdjust="0"/>
    <p:restoredTop sz="61383" autoAdjust="0"/>
  </p:normalViewPr>
  <p:slideViewPr>
    <p:cSldViewPr snapToGrid="0" snapToObjects="1">
      <p:cViewPr>
        <p:scale>
          <a:sx n="48" d="100"/>
          <a:sy n="48" d="100"/>
        </p:scale>
        <p:origin x="-2800" y="-1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1" Type="http://schemas.openxmlformats.org/officeDocument/2006/relationships/tableStyles" Target="tableStyle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interSettings" Target="printerSettings/printerSettings1.bin"/><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esProps" Target="presProps.xml"/><Relationship Id="rId26" Type="http://schemas.openxmlformats.org/officeDocument/2006/relationships/notesMaster" Target="notesMasters/notesMaster1.xml"/><Relationship Id="rId30" Type="http://schemas.openxmlformats.org/officeDocument/2006/relationships/theme" Target="theme/theme1.xml"/><Relationship Id="rId11" Type="http://schemas.openxmlformats.org/officeDocument/2006/relationships/slide" Target="slides/slide10.xml"/><Relationship Id="rId29" Type="http://schemas.openxmlformats.org/officeDocument/2006/relationships/viewProps" Target="view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F64E7E-C0CF-6540-9A77-4C19D7532279}" type="datetimeFigureOut">
              <a:rPr lang="en-US" smtClean="0"/>
              <a:t>28/03/12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18316-F844-2249-9080-70E3F0AFCF37}" type="slidenum">
              <a:rPr lang="en-US" smtClean="0"/>
              <a:t>‹#›</a:t>
            </a:fld>
            <a:endParaRPr lang="en-US"/>
          </a:p>
        </p:txBody>
      </p:sp>
    </p:spTree>
    <p:extLst>
      <p:ext uri="{BB962C8B-B14F-4D97-AF65-F5344CB8AC3E}">
        <p14:creationId xmlns:p14="http://schemas.microsoft.com/office/powerpoint/2010/main" val="17233875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3" Type="http://schemas.openxmlformats.org/officeDocument/2006/relationships/hyperlink" Target="http://www.atesl.ca" TargetMode="Externa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3" Type="http://schemas.openxmlformats.org/officeDocument/2006/relationships/hyperlink" Target="http://www.atesl.ca" TargetMode="Externa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2- Welcome </a:t>
            </a:r>
            <a:r>
              <a:rPr lang="en-US" sz="1200" kern="1200" dirty="0" smtClean="0">
                <a:solidFill>
                  <a:schemeClr val="tx1"/>
                </a:solidFill>
                <a:effectLst/>
                <a:latin typeface="+mn-lt"/>
                <a:ea typeface="+mn-ea"/>
                <a:cs typeface="+mn-cs"/>
              </a:rPr>
              <a:t>to our online presentation on meeting the e-learning needs of ESL learners in rural Alberta. This series of webinars was created by Justine Light and Jennifer Foote with support from Alberta Human Services, Immigration Division, as part of the Innovative Project: Building skills and expertise for using e-learning with adult ESL learners.</a:t>
            </a:r>
          </a:p>
          <a:p>
            <a:r>
              <a:rPr lang="en-US" sz="1200" kern="1200" dirty="0" smtClean="0">
                <a:solidFill>
                  <a:schemeClr val="tx1"/>
                </a:solidFill>
                <a:effectLst/>
                <a:latin typeface="+mn-lt"/>
                <a:ea typeface="+mn-ea"/>
                <a:cs typeface="+mn-cs"/>
              </a:rPr>
              <a:t>Each slide of this PowerPoint contains an audio file. To access the audio file click the icon.</a:t>
            </a:r>
          </a:p>
          <a:p>
            <a:r>
              <a:rPr lang="en-US" sz="1200" kern="1200" dirty="0" smtClean="0">
                <a:solidFill>
                  <a:schemeClr val="tx1"/>
                </a:solidFill>
                <a:effectLst/>
                <a:latin typeface="+mn-lt"/>
                <a:ea typeface="+mn-ea"/>
                <a:cs typeface="+mn-cs"/>
              </a:rPr>
              <a:t>The transcript of the audio file can be found in the notes section of each slide.</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2</a:t>
            </a:fld>
            <a:endParaRPr lang="en-US"/>
          </a:p>
        </p:txBody>
      </p:sp>
    </p:spTree>
    <p:extLst>
      <p:ext uri="{BB962C8B-B14F-4D97-AF65-F5344CB8AC3E}">
        <p14:creationId xmlns:p14="http://schemas.microsoft.com/office/powerpoint/2010/main" val="88096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t>
            </a:r>
            <a:r>
              <a:rPr lang="en-US" dirty="0" smtClean="0"/>
              <a:t>11- </a:t>
            </a:r>
            <a:r>
              <a:rPr lang="en-CA" dirty="0" smtClean="0"/>
              <a:t>Orientation to using Technology with ESL Literacy Learners</a:t>
            </a:r>
          </a:p>
          <a:p>
            <a:endParaRPr lang="en-CA" dirty="0" smtClean="0"/>
          </a:p>
          <a:p>
            <a:r>
              <a:rPr lang="en-CA" dirty="0" smtClean="0"/>
              <a:t>The e-learning environment is supportive and non-threatening. This may seem obvious</a:t>
            </a:r>
            <a:r>
              <a:rPr lang="en-CA" baseline="0" dirty="0" smtClean="0"/>
              <a:t> but it is important to remember that some learners my feel anxious about using technology if they are not familiar with it. </a:t>
            </a:r>
          </a:p>
          <a:p>
            <a:endParaRPr lang="en-CA" dirty="0" smtClean="0"/>
          </a:p>
          <a:p>
            <a:r>
              <a:rPr lang="en-CA" dirty="0" smtClean="0"/>
              <a:t>One thing</a:t>
            </a:r>
            <a:r>
              <a:rPr lang="en-CA" baseline="0" dirty="0" smtClean="0"/>
              <a:t> that can help learners relax is to ensure them that</a:t>
            </a:r>
            <a:r>
              <a:rPr lang="en-CA" dirty="0" smtClean="0"/>
              <a:t> need not worry about damaging equipment</a:t>
            </a:r>
            <a:r>
              <a:rPr lang="en-CA" baseline="0" dirty="0" smtClean="0"/>
              <a:t>.</a:t>
            </a:r>
            <a:endParaRPr lang="en-CA"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11</a:t>
            </a:fld>
            <a:endParaRPr lang="en-US"/>
          </a:p>
        </p:txBody>
      </p:sp>
    </p:spTree>
    <p:extLst>
      <p:ext uri="{BB962C8B-B14F-4D97-AF65-F5344CB8AC3E}">
        <p14:creationId xmlns:p14="http://schemas.microsoft.com/office/powerpoint/2010/main" val="361068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t>
            </a:r>
            <a:r>
              <a:rPr lang="en-US" dirty="0" smtClean="0"/>
              <a:t>12- Continuing</a:t>
            </a:r>
            <a:r>
              <a:rPr lang="en-US" baseline="0" dirty="0" smtClean="0"/>
              <a:t> </a:t>
            </a:r>
            <a:r>
              <a:rPr lang="en-US" baseline="0" dirty="0" smtClean="0"/>
              <a:t>on with this </a:t>
            </a:r>
            <a:r>
              <a:rPr lang="en-US" baseline="0" dirty="0" smtClean="0"/>
              <a:t>section: </a:t>
            </a:r>
            <a:endParaRPr lang="en-US" baseline="0" dirty="0" smtClean="0"/>
          </a:p>
          <a:p>
            <a:endParaRPr lang="en-US" baseline="0" dirty="0" smtClean="0"/>
          </a:p>
          <a:p>
            <a:r>
              <a:rPr lang="en-US" dirty="0" smtClean="0"/>
              <a:t>Le</a:t>
            </a:r>
            <a:r>
              <a:rPr lang="en-CA" dirty="0" err="1" smtClean="0"/>
              <a:t>arners</a:t>
            </a:r>
            <a:r>
              <a:rPr lang="en-CA" dirty="0" smtClean="0"/>
              <a:t> </a:t>
            </a:r>
            <a:r>
              <a:rPr lang="en-CA" dirty="0" smtClean="0"/>
              <a:t>are explicitly introduced to the technological skills they will need use both</a:t>
            </a:r>
            <a:r>
              <a:rPr lang="en-CA" baseline="0" dirty="0" smtClean="0"/>
              <a:t> in and out of the classroom. </a:t>
            </a:r>
            <a:endParaRPr lang="en-CA" dirty="0" smtClean="0"/>
          </a:p>
          <a:p>
            <a:pPr>
              <a:buNone/>
            </a:pPr>
            <a:endParaRPr lang="en-CA" dirty="0" smtClean="0"/>
          </a:p>
          <a:p>
            <a:r>
              <a:rPr lang="en-CA" dirty="0" smtClean="0"/>
              <a:t>Furthermore is </a:t>
            </a:r>
            <a:r>
              <a:rPr lang="en-CA" baseline="0" dirty="0" smtClean="0"/>
              <a:t> important that c</a:t>
            </a:r>
            <a:r>
              <a:rPr lang="en-CA" dirty="0" smtClean="0"/>
              <a:t>are is taken to ensure that the initial learning curve for learners is not too steep</a:t>
            </a:r>
            <a:r>
              <a:rPr lang="en-CA" baseline="0" dirty="0" smtClean="0"/>
              <a:t> and that there is ample time for practice and repetition if learners require it. </a:t>
            </a:r>
            <a:endParaRPr lang="en-CA" dirty="0" smtClean="0"/>
          </a:p>
          <a:p>
            <a:endParaRPr lang="en-CA" dirty="0" smtClean="0"/>
          </a:p>
          <a:p>
            <a:r>
              <a:rPr lang="en-CA" dirty="0" smtClean="0"/>
              <a:t>Also </a:t>
            </a:r>
            <a:r>
              <a:rPr lang="en-CA" dirty="0" smtClean="0"/>
              <a:t>classrooms </a:t>
            </a:r>
            <a:r>
              <a:rPr lang="en-CA" dirty="0" smtClean="0"/>
              <a:t>contain different types of technology, such as computers, TVs, Mp3</a:t>
            </a:r>
            <a:r>
              <a:rPr lang="en-CA" baseline="0" dirty="0" smtClean="0"/>
              <a:t> </a:t>
            </a:r>
            <a:r>
              <a:rPr lang="en-CA" dirty="0" err="1" smtClean="0"/>
              <a:t>players,etc</a:t>
            </a:r>
            <a:r>
              <a:rPr lang="en-CA" dirty="0" smtClean="0"/>
              <a:t>.  We can sometimes</a:t>
            </a:r>
            <a:r>
              <a:rPr lang="en-CA" baseline="0" dirty="0" smtClean="0"/>
              <a:t> forget that computer are only one kind of technology that learners </a:t>
            </a:r>
            <a:r>
              <a:rPr lang="en-CA" baseline="0" dirty="0" smtClean="0"/>
              <a:t>may not </a:t>
            </a:r>
            <a:r>
              <a:rPr lang="en-CA" baseline="0" dirty="0" smtClean="0"/>
              <a:t>feel comfortable using. </a:t>
            </a:r>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12</a:t>
            </a:fld>
            <a:endParaRPr lang="en-US"/>
          </a:p>
        </p:txBody>
      </p:sp>
    </p:spTree>
    <p:extLst>
      <p:ext uri="{BB962C8B-B14F-4D97-AF65-F5344CB8AC3E}">
        <p14:creationId xmlns:p14="http://schemas.microsoft.com/office/powerpoint/2010/main" val="50719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t>
            </a:r>
            <a:r>
              <a:rPr lang="en-US" dirty="0" smtClean="0"/>
              <a:t>13- </a:t>
            </a:r>
            <a:r>
              <a:rPr lang="en-US" dirty="0" smtClean="0"/>
              <a:t>ESL literacy Pedagogical</a:t>
            </a:r>
            <a:r>
              <a:rPr lang="en-US" baseline="0" dirty="0" smtClean="0"/>
              <a:t> considerations.</a:t>
            </a:r>
          </a:p>
          <a:p>
            <a:endParaRPr lang="en-US" baseline="0" dirty="0" smtClean="0"/>
          </a:p>
          <a:p>
            <a:r>
              <a:rPr lang="en-CA" dirty="0" smtClean="0"/>
              <a:t>E-learning needs for literacy learners are recognized as being distinct</a:t>
            </a:r>
            <a:r>
              <a:rPr lang="en-CA" baseline="0" dirty="0" smtClean="0"/>
              <a:t> from other ESL learners and as such </a:t>
            </a:r>
            <a:r>
              <a:rPr lang="en-CA" baseline="0" dirty="0" smtClean="0"/>
              <a:t>instructional </a:t>
            </a:r>
            <a:r>
              <a:rPr lang="en-CA" baseline="0" dirty="0" smtClean="0"/>
              <a:t>approaches and activities used for general ESL classes may not ideal for serving learners needs. </a:t>
            </a:r>
            <a:endParaRPr lang="en-CA" dirty="0" smtClean="0"/>
          </a:p>
          <a:p>
            <a:pPr>
              <a:buNone/>
            </a:pPr>
            <a:endParaRPr lang="en-CA" dirty="0" smtClean="0"/>
          </a:p>
          <a:p>
            <a:r>
              <a:rPr lang="en-CA" dirty="0" smtClean="0"/>
              <a:t>It is also important that new concepts using technology are introduced slowly, incrementally, and systematically.</a:t>
            </a:r>
          </a:p>
          <a:p>
            <a:pPr marL="0" marR="0" indent="0" algn="l" defTabSz="4572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Also, Collaborative learning is encouraged and learning with computers is viewed as a social activity.</a:t>
            </a:r>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13</a:t>
            </a:fld>
            <a:endParaRPr lang="en-US"/>
          </a:p>
        </p:txBody>
      </p:sp>
    </p:spTree>
    <p:extLst>
      <p:ext uri="{BB962C8B-B14F-4D97-AF65-F5344CB8AC3E}">
        <p14:creationId xmlns:p14="http://schemas.microsoft.com/office/powerpoint/2010/main" val="198454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Slide </a:t>
            </a:r>
            <a:r>
              <a:rPr lang="en-CA" dirty="0" smtClean="0"/>
              <a:t>14-</a:t>
            </a:r>
            <a:r>
              <a:rPr lang="en-CA" baseline="0" dirty="0" smtClean="0"/>
              <a:t> </a:t>
            </a:r>
            <a:r>
              <a:rPr lang="en-CA" dirty="0" smtClean="0"/>
              <a:t>ESL Literacy Pedagogical Considerations continued</a:t>
            </a:r>
          </a:p>
          <a:p>
            <a:endParaRPr lang="en-CA" dirty="0" smtClean="0"/>
          </a:p>
          <a:p>
            <a:r>
              <a:rPr lang="en-CA" dirty="0" smtClean="0"/>
              <a:t>Another guiding </a:t>
            </a:r>
            <a:r>
              <a:rPr lang="en-CA" dirty="0" err="1" smtClean="0"/>
              <a:t>priniciple</a:t>
            </a:r>
            <a:r>
              <a:rPr lang="en-CA" baseline="0" dirty="0" smtClean="0"/>
              <a:t> is that </a:t>
            </a:r>
            <a:r>
              <a:rPr lang="en-CA" dirty="0" smtClean="0"/>
              <a:t>E-learning activities aim to enable learners to become autonomous technology users.</a:t>
            </a:r>
            <a:r>
              <a:rPr lang="en-CA" baseline="0" dirty="0" smtClean="0"/>
              <a:t> As was mentioned earlier in the webinar using technology in the classroom is not only to aid learners in learning English and literacy, but is a viewed as form of literacy in it’s own right. As technology is a type of literacy, it is important that learners become competent as using technology outside of the classroom. </a:t>
            </a:r>
            <a:endParaRPr lang="en-CA" dirty="0" smtClean="0"/>
          </a:p>
          <a:p>
            <a:endParaRPr lang="en-CA"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14</a:t>
            </a:fld>
            <a:endParaRPr lang="en-US"/>
          </a:p>
        </p:txBody>
      </p:sp>
    </p:spTree>
    <p:extLst>
      <p:ext uri="{BB962C8B-B14F-4D97-AF65-F5344CB8AC3E}">
        <p14:creationId xmlns:p14="http://schemas.microsoft.com/office/powerpoint/2010/main" val="79227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t>
            </a:r>
            <a:r>
              <a:rPr lang="en-US" dirty="0" smtClean="0"/>
              <a:t>15-</a:t>
            </a:r>
            <a:r>
              <a:rPr lang="en-US" baseline="0" dirty="0" smtClean="0"/>
              <a:t> </a:t>
            </a:r>
            <a:r>
              <a:rPr lang="en-US" baseline="0" dirty="0" smtClean="0"/>
              <a:t>Learners</a:t>
            </a:r>
          </a:p>
          <a:p>
            <a:endParaRPr lang="en-US" baseline="0" dirty="0" smtClean="0"/>
          </a:p>
          <a:p>
            <a:r>
              <a:rPr lang="en-US" baseline="0" dirty="0" smtClean="0"/>
              <a:t>There are several principles that relate </a:t>
            </a:r>
            <a:r>
              <a:rPr lang="en-US" baseline="0" dirty="0" smtClean="0"/>
              <a:t>specifically </a:t>
            </a:r>
            <a:r>
              <a:rPr lang="en-US" baseline="0" dirty="0" smtClean="0"/>
              <a:t>to learners.  </a:t>
            </a:r>
          </a:p>
          <a:p>
            <a:endParaRPr lang="en-CA" dirty="0" smtClean="0"/>
          </a:p>
          <a:p>
            <a:r>
              <a:rPr lang="en-CA" dirty="0" smtClean="0"/>
              <a:t>First, Learners are given opportunities to develop technological skills that match their personal goals, needs, and plans. </a:t>
            </a:r>
          </a:p>
          <a:p>
            <a:pPr>
              <a:buNone/>
            </a:pPr>
            <a:endParaRPr lang="en-CA" dirty="0" smtClean="0"/>
          </a:p>
          <a:p>
            <a:r>
              <a:rPr lang="en-CA" dirty="0" smtClean="0"/>
              <a:t>Also, Learners feel that their religious and/or cultural beliefs about technology are respected.</a:t>
            </a:r>
          </a:p>
          <a:p>
            <a:pPr>
              <a:buNone/>
            </a:pPr>
            <a:endParaRPr lang="en-US" dirty="0" smtClean="0"/>
          </a:p>
          <a:p>
            <a:r>
              <a:rPr lang="en-CA" dirty="0" smtClean="0"/>
              <a:t>It is also important</a:t>
            </a:r>
            <a:r>
              <a:rPr lang="en-CA" baseline="0" dirty="0" smtClean="0"/>
              <a:t> that </a:t>
            </a:r>
            <a:r>
              <a:rPr lang="en-CA" dirty="0" smtClean="0"/>
              <a:t>Learners are given strong </a:t>
            </a:r>
            <a:r>
              <a:rPr lang="en-CA" dirty="0" smtClean="0"/>
              <a:t>institutional </a:t>
            </a:r>
            <a:r>
              <a:rPr lang="en-CA" dirty="0" smtClean="0"/>
              <a:t>support when using technology to help ease frustrations with technology.</a:t>
            </a:r>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15</a:t>
            </a:fld>
            <a:endParaRPr lang="en-US"/>
          </a:p>
        </p:txBody>
      </p:sp>
    </p:spTree>
    <p:extLst>
      <p:ext uri="{BB962C8B-B14F-4D97-AF65-F5344CB8AC3E}">
        <p14:creationId xmlns:p14="http://schemas.microsoft.com/office/powerpoint/2010/main" val="3465400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Slide </a:t>
            </a:r>
            <a:r>
              <a:rPr lang="en-CA" dirty="0" smtClean="0"/>
              <a:t>16- </a:t>
            </a:r>
            <a:r>
              <a:rPr lang="en-CA" dirty="0" smtClean="0"/>
              <a:t>Learners </a:t>
            </a:r>
            <a:r>
              <a:rPr lang="en-CA" dirty="0" smtClean="0"/>
              <a:t>continued</a:t>
            </a:r>
            <a:endParaRPr lang="en-CA" dirty="0" smtClean="0"/>
          </a:p>
          <a:p>
            <a:endParaRPr lang="en-CA" dirty="0" smtClean="0"/>
          </a:p>
          <a:p>
            <a:r>
              <a:rPr lang="en-CA" dirty="0" smtClean="0"/>
              <a:t>Learners are introduced to navigating basic technologies needed for everyday life, such as operating microwaves, ticket vendors, and ATMs. This is </a:t>
            </a:r>
            <a:r>
              <a:rPr lang="en-CA" dirty="0" smtClean="0"/>
              <a:t>particularly</a:t>
            </a:r>
            <a:r>
              <a:rPr lang="en-CA" baseline="0" dirty="0" smtClean="0"/>
              <a:t> </a:t>
            </a:r>
            <a:r>
              <a:rPr lang="en-CA" baseline="0" dirty="0" smtClean="0"/>
              <a:t>important for learners at the foundational phase</a:t>
            </a:r>
            <a:endParaRPr lang="en-CA" dirty="0" smtClean="0"/>
          </a:p>
          <a:p>
            <a:pPr>
              <a:buNone/>
            </a:pPr>
            <a:endParaRPr lang="en-CA" dirty="0" smtClean="0"/>
          </a:p>
          <a:p>
            <a:r>
              <a:rPr lang="en-CA" dirty="0" smtClean="0"/>
              <a:t>Also, E-learning activities that are fun and emphasize aural skills, such as videos and simple online games are included.</a:t>
            </a:r>
          </a:p>
          <a:p>
            <a:endParaRPr lang="en-CA" dirty="0" smtClean="0"/>
          </a:p>
          <a:p>
            <a:r>
              <a:rPr lang="en-CA" dirty="0" smtClean="0"/>
              <a:t>And finally, Learners are encouraged to discover how to find and learn to use novel technological resources autonomously. It is important that learners not only</a:t>
            </a:r>
            <a:r>
              <a:rPr lang="en-CA" baseline="0" dirty="0" smtClean="0"/>
              <a:t> feel comfortable using technology in and  out of class, but that learners are able to adjust to new </a:t>
            </a:r>
            <a:r>
              <a:rPr lang="en-CA" baseline="0" dirty="0" err="1" smtClean="0"/>
              <a:t>tecchnologies</a:t>
            </a:r>
            <a:r>
              <a:rPr lang="en-CA" baseline="0" dirty="0" smtClean="0"/>
              <a:t> </a:t>
            </a:r>
            <a:r>
              <a:rPr lang="en-CA" baseline="0" dirty="0" smtClean="0"/>
              <a:t>as they emerge. </a:t>
            </a:r>
            <a:endParaRPr lang="en-US" dirty="0" smtClean="0"/>
          </a:p>
          <a:p>
            <a:endParaRPr lang="en-CA" dirty="0" smtClean="0"/>
          </a:p>
        </p:txBody>
      </p:sp>
      <p:sp>
        <p:nvSpPr>
          <p:cNvPr id="4" name="Slide Number Placeholder 3"/>
          <p:cNvSpPr>
            <a:spLocks noGrp="1"/>
          </p:cNvSpPr>
          <p:nvPr>
            <p:ph type="sldNum" sz="quarter" idx="10"/>
          </p:nvPr>
        </p:nvSpPr>
        <p:spPr/>
        <p:txBody>
          <a:bodyPr/>
          <a:lstStyle/>
          <a:p>
            <a:fld id="{32A18316-F844-2249-9080-70E3F0AFCF37}" type="slidenum">
              <a:rPr lang="en-US" smtClean="0"/>
              <a:t>16</a:t>
            </a:fld>
            <a:endParaRPr lang="en-US"/>
          </a:p>
        </p:txBody>
      </p:sp>
    </p:spTree>
    <p:extLst>
      <p:ext uri="{BB962C8B-B14F-4D97-AF65-F5344CB8AC3E}">
        <p14:creationId xmlns:p14="http://schemas.microsoft.com/office/powerpoint/2010/main" val="100291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a:t>
            </a:r>
            <a:r>
              <a:rPr lang="en-US" baseline="0" dirty="0" smtClean="0"/>
              <a:t>17- </a:t>
            </a:r>
            <a:r>
              <a:rPr lang="en-US" baseline="0" dirty="0" smtClean="0"/>
              <a:t>The next two slides talk about guiding principles that apply specifically to instructors. </a:t>
            </a:r>
          </a:p>
          <a:p>
            <a:endParaRPr lang="en-US" baseline="0" dirty="0" smtClean="0"/>
          </a:p>
          <a:p>
            <a:r>
              <a:rPr lang="en-CA" dirty="0" smtClean="0"/>
              <a:t>First</a:t>
            </a:r>
            <a:r>
              <a:rPr lang="en-CA" baseline="0" dirty="0" smtClean="0"/>
              <a:t> of all, it is important </a:t>
            </a:r>
            <a:r>
              <a:rPr lang="en-CA" baseline="0" dirty="0" smtClean="0"/>
              <a:t>that t</a:t>
            </a:r>
            <a:r>
              <a:rPr lang="en-CA" dirty="0" smtClean="0"/>
              <a:t>he </a:t>
            </a:r>
            <a:r>
              <a:rPr lang="en-CA" dirty="0" smtClean="0"/>
              <a:t>instructor is given professional development opportunities and training in using technology with ESL literacy learners.</a:t>
            </a:r>
          </a:p>
          <a:p>
            <a:endParaRPr lang="en-CA" dirty="0" smtClean="0"/>
          </a:p>
          <a:p>
            <a:r>
              <a:rPr lang="en-CA" dirty="0" smtClean="0"/>
              <a:t>And, To go all along with this point, adequate time for preparing materials combining technology and language learning outcomes is provided to the instructor.</a:t>
            </a:r>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17</a:t>
            </a:fld>
            <a:endParaRPr lang="en-US"/>
          </a:p>
        </p:txBody>
      </p:sp>
    </p:spTree>
    <p:extLst>
      <p:ext uri="{BB962C8B-B14F-4D97-AF65-F5344CB8AC3E}">
        <p14:creationId xmlns:p14="http://schemas.microsoft.com/office/powerpoint/2010/main" val="1231928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t>
            </a:r>
            <a:r>
              <a:rPr lang="en-US" dirty="0" smtClean="0"/>
              <a:t>18-</a:t>
            </a:r>
            <a:r>
              <a:rPr lang="en-US" baseline="0" dirty="0" smtClean="0"/>
              <a:t> </a:t>
            </a:r>
            <a:r>
              <a:rPr lang="en-US" dirty="0" smtClean="0"/>
              <a:t>Instructors </a:t>
            </a:r>
            <a:r>
              <a:rPr lang="en-US" dirty="0" smtClean="0"/>
              <a:t>continued</a:t>
            </a:r>
          </a:p>
          <a:p>
            <a:endParaRPr lang="en-US" dirty="0" smtClean="0"/>
          </a:p>
          <a:p>
            <a:r>
              <a:rPr lang="en-CA" dirty="0" smtClean="0"/>
              <a:t>Our next guiding principal</a:t>
            </a:r>
            <a:r>
              <a:rPr lang="en-CA" baseline="0" dirty="0" smtClean="0"/>
              <a:t> is that </a:t>
            </a:r>
            <a:r>
              <a:rPr lang="en-CA" baseline="0" dirty="0" smtClean="0"/>
              <a:t>t</a:t>
            </a:r>
            <a:r>
              <a:rPr lang="en-CA" dirty="0" smtClean="0"/>
              <a:t>he </a:t>
            </a:r>
            <a:r>
              <a:rPr lang="en-CA" dirty="0" smtClean="0"/>
              <a:t>instructor is aware of the different types of media and online learning opportunities available to ESL literacy learners. Webinar</a:t>
            </a:r>
            <a:r>
              <a:rPr lang="en-CA" baseline="0" dirty="0" smtClean="0"/>
              <a:t> three will </a:t>
            </a:r>
            <a:r>
              <a:rPr lang="en-CA" baseline="0" dirty="0" smtClean="0"/>
              <a:t>in=]</a:t>
            </a:r>
            <a:r>
              <a:rPr lang="en-CA" baseline="0" dirty="0" err="1" smtClean="0"/>
              <a:t>troduce</a:t>
            </a:r>
            <a:r>
              <a:rPr lang="en-CA" baseline="0" dirty="0" smtClean="0"/>
              <a:t> </a:t>
            </a:r>
            <a:r>
              <a:rPr lang="en-CA" baseline="0" dirty="0" smtClean="0"/>
              <a:t>you a section in the manual that provides links to some of these learning opportunities. </a:t>
            </a:r>
            <a:endParaRPr lang="en-CA" dirty="0" smtClean="0"/>
          </a:p>
          <a:p>
            <a:pPr>
              <a:buNone/>
            </a:pPr>
            <a:endParaRPr lang="en-CA" dirty="0" smtClean="0"/>
          </a:p>
          <a:p>
            <a:r>
              <a:rPr lang="en-CA" dirty="0" smtClean="0"/>
              <a:t>Another</a:t>
            </a:r>
            <a:r>
              <a:rPr lang="en-CA" baseline="0" dirty="0" smtClean="0"/>
              <a:t> guiding principle to consider is that </a:t>
            </a:r>
            <a:r>
              <a:rPr lang="en-CA" dirty="0" smtClean="0"/>
              <a:t>The Instructor uses technology in his or her own </a:t>
            </a:r>
            <a:r>
              <a:rPr lang="en-CA" dirty="0" smtClean="0"/>
              <a:t>teaching. This could include things such </a:t>
            </a:r>
            <a:r>
              <a:rPr lang="en-CA" dirty="0" smtClean="0"/>
              <a:t>as using PowerPoint presentations in class or showing online videos. </a:t>
            </a:r>
            <a:endParaRPr lang="en-US"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18</a:t>
            </a:fld>
            <a:endParaRPr lang="en-US"/>
          </a:p>
        </p:txBody>
      </p:sp>
    </p:spTree>
    <p:extLst>
      <p:ext uri="{BB962C8B-B14F-4D97-AF65-F5344CB8AC3E}">
        <p14:creationId xmlns:p14="http://schemas.microsoft.com/office/powerpoint/2010/main" val="243855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a:t>
            </a:r>
            <a:r>
              <a:rPr lang="en-US" sz="1200" kern="1200" dirty="0" smtClean="0">
                <a:solidFill>
                  <a:schemeClr val="tx1"/>
                </a:solidFill>
                <a:effectLst/>
                <a:latin typeface="+mn-lt"/>
                <a:ea typeface="+mn-ea"/>
                <a:cs typeface="+mn-cs"/>
              </a:rPr>
              <a:t>19- </a:t>
            </a:r>
            <a:r>
              <a:rPr lang="en-US" sz="1200" kern="1200" dirty="0" smtClean="0">
                <a:solidFill>
                  <a:schemeClr val="tx1"/>
                </a:solidFill>
                <a:effectLst/>
                <a:latin typeface="+mn-lt"/>
                <a:ea typeface="+mn-ea"/>
                <a:cs typeface="+mn-cs"/>
              </a:rPr>
              <a:t>The next webinar in the series is Webinar #3, you will hear about the remaining information included in the Rural Guide, as well as, an introduction to the broader e-learning project, </a:t>
            </a:r>
            <a:r>
              <a:rPr lang="en-US" sz="1200" i="1" kern="1200" dirty="0" smtClean="0">
                <a:solidFill>
                  <a:schemeClr val="tx1"/>
                </a:solidFill>
                <a:effectLst/>
                <a:latin typeface="+mn-lt"/>
                <a:ea typeface="+mn-ea"/>
                <a:cs typeface="+mn-cs"/>
              </a:rPr>
              <a:t>Building skills and expertise for using e-learning with adult ESL learners</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Pdf</a:t>
            </a:r>
            <a:r>
              <a:rPr lang="en-US" sz="1200" kern="1200" dirty="0" smtClean="0">
                <a:solidFill>
                  <a:schemeClr val="tx1"/>
                </a:solidFill>
                <a:effectLst/>
                <a:latin typeface="+mn-lt"/>
                <a:ea typeface="+mn-ea"/>
                <a:cs typeface="+mn-cs"/>
              </a:rPr>
              <a:t> versions of the Guide for ESL/e-learning in rural Alberta can be downloaded at no charge from the ATESL Resource Database </a:t>
            </a:r>
            <a:r>
              <a:rPr lang="en-US" sz="1200" kern="1200" dirty="0" smtClean="0">
                <a:solidFill>
                  <a:schemeClr val="tx1"/>
                </a:solidFill>
                <a:effectLst/>
                <a:latin typeface="+mn-lt"/>
                <a:ea typeface="+mn-ea"/>
                <a:cs typeface="+mn-cs"/>
              </a:rPr>
              <a:t>at</a:t>
            </a:r>
            <a:r>
              <a:rPr lang="en-US" sz="1200"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www</a:t>
            </a:r>
            <a:r>
              <a:rPr lang="en-US" sz="1200" u="sng" kern="1200" dirty="0" smtClean="0">
                <a:solidFill>
                  <a:schemeClr val="tx1"/>
                </a:solidFill>
                <a:effectLst/>
                <a:latin typeface="+mn-lt"/>
                <a:ea typeface="+mn-ea"/>
                <a:cs typeface="+mn-cs"/>
                <a:hlinkClick r:id="rId3"/>
              </a:rPr>
              <a:t>.atesl.ca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Limited hard copies are available from Daylight Consulting.</a:t>
            </a:r>
          </a:p>
          <a:p>
            <a:r>
              <a:rPr lang="en-US" sz="1200" kern="1200" dirty="0" smtClean="0">
                <a:solidFill>
                  <a:schemeClr val="tx1"/>
                </a:solidFill>
                <a:effectLst/>
                <a:latin typeface="+mn-lt"/>
                <a:ea typeface="+mn-ea"/>
                <a:cs typeface="+mn-cs"/>
              </a:rPr>
              <a:t>Requests for manuals, other information and questions should be emailed to: </a:t>
            </a:r>
            <a:r>
              <a:rPr lang="en-US" sz="1200" kern="1200" dirty="0" err="1" smtClean="0">
                <a:solidFill>
                  <a:schemeClr val="tx1"/>
                </a:solidFill>
                <a:effectLst/>
                <a:latin typeface="+mn-lt"/>
                <a:ea typeface="+mn-ea"/>
                <a:cs typeface="+mn-cs"/>
              </a:rPr>
              <a:t>daylightconsulting@shaw.ca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so much for your interest in our project.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19</a:t>
            </a:fld>
            <a:endParaRPr lang="en-US"/>
          </a:p>
        </p:txBody>
      </p:sp>
    </p:spTree>
    <p:extLst>
      <p:ext uri="{BB962C8B-B14F-4D97-AF65-F5344CB8AC3E}">
        <p14:creationId xmlns:p14="http://schemas.microsoft.com/office/powerpoint/2010/main" val="74688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20</a:t>
            </a:fld>
            <a:endParaRPr lang="en-US"/>
          </a:p>
        </p:txBody>
      </p:sp>
    </p:spTree>
    <p:extLst>
      <p:ext uri="{BB962C8B-B14F-4D97-AF65-F5344CB8AC3E}">
        <p14:creationId xmlns:p14="http://schemas.microsoft.com/office/powerpoint/2010/main" val="361601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3-This </a:t>
            </a:r>
            <a:r>
              <a:rPr lang="en-US" sz="1200" kern="1200" dirty="0" smtClean="0">
                <a:solidFill>
                  <a:schemeClr val="tx1"/>
                </a:solidFill>
                <a:effectLst/>
                <a:latin typeface="+mn-lt"/>
                <a:ea typeface="+mn-ea"/>
                <a:cs typeface="+mn-cs"/>
              </a:rPr>
              <a:t>webinar series contains three webinars as follows:</a:t>
            </a:r>
          </a:p>
          <a:p>
            <a:pPr lvl="0"/>
            <a:r>
              <a:rPr lang="en-US" sz="1200" kern="1200" dirty="0" smtClean="0">
                <a:solidFill>
                  <a:schemeClr val="tx1"/>
                </a:solidFill>
                <a:effectLst/>
                <a:latin typeface="+mn-lt"/>
                <a:ea typeface="+mn-ea"/>
                <a:cs typeface="+mn-cs"/>
              </a:rPr>
              <a:t>Webinar #1 - An introduction to the Rural ESL context in Alberta and the potential for e-learning </a:t>
            </a:r>
          </a:p>
          <a:p>
            <a:pPr lvl="0"/>
            <a:r>
              <a:rPr lang="en-US" sz="1200" kern="1200" dirty="0" smtClean="0">
                <a:solidFill>
                  <a:schemeClr val="tx1"/>
                </a:solidFill>
                <a:effectLst/>
                <a:latin typeface="+mn-lt"/>
                <a:ea typeface="+mn-ea"/>
                <a:cs typeface="+mn-cs"/>
              </a:rPr>
              <a:t>Webinar #2 - An orientation to the Guiding Principles for using e-learning with rural ESL learners </a:t>
            </a:r>
          </a:p>
          <a:p>
            <a:pPr lvl="0"/>
            <a:r>
              <a:rPr lang="en-US" sz="1200" kern="1200" dirty="0" smtClean="0">
                <a:solidFill>
                  <a:schemeClr val="tx1"/>
                </a:solidFill>
                <a:effectLst/>
                <a:latin typeface="+mn-lt"/>
                <a:ea typeface="+mn-ea"/>
                <a:cs typeface="+mn-cs"/>
              </a:rPr>
              <a:t>Webinar #3 - An orientation to the remaining sections of the ESL/e-learning Guide for rural Alberta as well as, the broader project, </a:t>
            </a:r>
            <a:r>
              <a:rPr lang="en-US" sz="1200" i="1" kern="1200" dirty="0" smtClean="0">
                <a:solidFill>
                  <a:schemeClr val="tx1"/>
                </a:solidFill>
                <a:effectLst/>
                <a:latin typeface="+mn-lt"/>
                <a:ea typeface="+mn-ea"/>
                <a:cs typeface="+mn-cs"/>
              </a:rPr>
              <a:t>Building skills and expertise for using e-learning with adult ESL learners</a:t>
            </a:r>
            <a:r>
              <a:rPr lang="en-US" sz="120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3</a:t>
            </a:fld>
            <a:endParaRPr lang="en-US"/>
          </a:p>
        </p:txBody>
      </p:sp>
    </p:spTree>
    <p:extLst>
      <p:ext uri="{BB962C8B-B14F-4D97-AF65-F5344CB8AC3E}">
        <p14:creationId xmlns:p14="http://schemas.microsoft.com/office/powerpoint/2010/main" val="2725193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22</a:t>
            </a:fld>
            <a:endParaRPr lang="en-US"/>
          </a:p>
        </p:txBody>
      </p:sp>
    </p:spTree>
    <p:extLst>
      <p:ext uri="{BB962C8B-B14F-4D97-AF65-F5344CB8AC3E}">
        <p14:creationId xmlns:p14="http://schemas.microsoft.com/office/powerpoint/2010/main" val="3996726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23</a:t>
            </a:fld>
            <a:endParaRPr lang="en-US"/>
          </a:p>
        </p:txBody>
      </p:sp>
    </p:spTree>
    <p:extLst>
      <p:ext uri="{BB962C8B-B14F-4D97-AF65-F5344CB8AC3E}">
        <p14:creationId xmlns:p14="http://schemas.microsoft.com/office/powerpoint/2010/main" val="7467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24</a:t>
            </a:fld>
            <a:endParaRPr lang="en-US"/>
          </a:p>
        </p:txBody>
      </p:sp>
    </p:spTree>
    <p:extLst>
      <p:ext uri="{BB962C8B-B14F-4D97-AF65-F5344CB8AC3E}">
        <p14:creationId xmlns:p14="http://schemas.microsoft.com/office/powerpoint/2010/main" val="746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4- The </a:t>
            </a:r>
            <a:r>
              <a:rPr lang="en-US" sz="1200" kern="1200" dirty="0" smtClean="0">
                <a:solidFill>
                  <a:schemeClr val="tx1"/>
                </a:solidFill>
                <a:effectLst/>
                <a:latin typeface="+mn-lt"/>
                <a:ea typeface="+mn-ea"/>
                <a:cs typeface="+mn-cs"/>
              </a:rPr>
              <a:t>information in this webinar on meeting the e-learning needs of ESL learners in rural Alberta is part of a larger project supporting the development of ESL/e-learning in the </a:t>
            </a:r>
            <a:r>
              <a:rPr lang="en-US" sz="1200" kern="1200" dirty="0" smtClean="0">
                <a:solidFill>
                  <a:schemeClr val="tx1"/>
                </a:solidFill>
                <a:effectLst/>
                <a:latin typeface="+mn-lt"/>
                <a:ea typeface="+mn-ea"/>
                <a:cs typeface="+mn-cs"/>
              </a:rPr>
              <a:t>province. This </a:t>
            </a:r>
            <a:r>
              <a:rPr lang="en-US" sz="1200" kern="1200" dirty="0" smtClean="0">
                <a:solidFill>
                  <a:schemeClr val="tx1"/>
                </a:solidFill>
                <a:effectLst/>
                <a:latin typeface="+mn-lt"/>
                <a:ea typeface="+mn-ea"/>
                <a:cs typeface="+mn-cs"/>
              </a:rPr>
              <a:t>larger project includes a manual titled </a:t>
            </a:r>
            <a:r>
              <a:rPr lang="en-CA" sz="1200" i="1" kern="1200" dirty="0" smtClean="0">
                <a:solidFill>
                  <a:schemeClr val="tx1"/>
                </a:solidFill>
                <a:effectLst/>
                <a:latin typeface="+mn-lt"/>
                <a:ea typeface="+mn-ea"/>
                <a:cs typeface="+mn-cs"/>
              </a:rPr>
              <a:t>Building skills and expertise for using e-learning with adult ESL learners</a:t>
            </a:r>
            <a:r>
              <a:rPr lang="en-CA" sz="1200" kern="1200" dirty="0" smtClean="0">
                <a:solidFill>
                  <a:schemeClr val="tx1"/>
                </a:solidFill>
                <a:effectLst/>
                <a:latin typeface="+mn-lt"/>
                <a:ea typeface="+mn-ea"/>
                <a:cs typeface="+mn-cs"/>
              </a:rPr>
              <a:t>. More detailed information about </a:t>
            </a:r>
            <a:r>
              <a:rPr lang="en-CA" sz="1200" kern="1200" dirty="0" smtClean="0">
                <a:solidFill>
                  <a:schemeClr val="tx1"/>
                </a:solidFill>
                <a:effectLst/>
                <a:latin typeface="+mn-lt"/>
                <a:ea typeface="+mn-ea"/>
                <a:cs typeface="+mn-cs"/>
              </a:rPr>
              <a:t>this </a:t>
            </a:r>
            <a:r>
              <a:rPr lang="en-CA" sz="1200" kern="1200" dirty="0" smtClean="0">
                <a:solidFill>
                  <a:schemeClr val="tx1"/>
                </a:solidFill>
                <a:effectLst/>
                <a:latin typeface="+mn-lt"/>
                <a:ea typeface="+mn-ea"/>
                <a:cs typeface="+mn-cs"/>
              </a:rPr>
              <a:t>manual is contained in Webinar #3 in this series. The manual can </a:t>
            </a:r>
            <a:r>
              <a:rPr lang="en-CA" sz="1200" kern="1200" dirty="0" smtClean="0">
                <a:solidFill>
                  <a:schemeClr val="tx1"/>
                </a:solidFill>
                <a:effectLst/>
                <a:latin typeface="+mn-lt"/>
                <a:ea typeface="+mn-ea"/>
                <a:cs typeface="+mn-cs"/>
              </a:rPr>
              <a:t>also be </a:t>
            </a:r>
            <a:r>
              <a:rPr lang="en-CA" sz="1200" kern="1200" dirty="0" smtClean="0">
                <a:solidFill>
                  <a:schemeClr val="tx1"/>
                </a:solidFill>
                <a:effectLst/>
                <a:latin typeface="+mn-lt"/>
                <a:ea typeface="+mn-ea"/>
                <a:cs typeface="+mn-cs"/>
              </a:rPr>
              <a:t>downloaded freely from the ATESL Resource database, </a:t>
            </a:r>
            <a:r>
              <a:rPr lang="en-CA" sz="1200" u="sng" kern="1200" dirty="0" smtClean="0">
                <a:solidFill>
                  <a:schemeClr val="tx1"/>
                </a:solidFill>
                <a:effectLst/>
                <a:latin typeface="+mn-lt"/>
                <a:ea typeface="+mn-ea"/>
                <a:cs typeface="+mn-cs"/>
                <a:hlinkClick r:id="rId3"/>
              </a:rPr>
              <a:t>www.atesl.ca</a:t>
            </a:r>
            <a:r>
              <a:rPr lang="en-CA" sz="1200" kern="1200" dirty="0" smtClean="0">
                <a:solidFill>
                  <a:schemeClr val="tx1"/>
                </a:solidFill>
                <a:effectLst/>
                <a:latin typeface="+mn-lt"/>
                <a:ea typeface="+mn-ea"/>
                <a:cs typeface="+mn-cs"/>
              </a:rPr>
              <a:t> and a limited number of hard copies </a:t>
            </a:r>
            <a:r>
              <a:rPr lang="en-CA" sz="1200" kern="1200" dirty="0" smtClean="0">
                <a:solidFill>
                  <a:schemeClr val="tx1"/>
                </a:solidFill>
                <a:effectLst/>
                <a:latin typeface="+mn-lt"/>
                <a:ea typeface="+mn-ea"/>
                <a:cs typeface="+mn-cs"/>
              </a:rPr>
              <a:t>are </a:t>
            </a:r>
            <a:r>
              <a:rPr lang="en-CA" sz="1200" kern="1200" dirty="0" smtClean="0">
                <a:solidFill>
                  <a:schemeClr val="tx1"/>
                </a:solidFill>
                <a:effectLst/>
                <a:latin typeface="+mn-lt"/>
                <a:ea typeface="+mn-ea"/>
                <a:cs typeface="+mn-cs"/>
              </a:rPr>
              <a:t>available. Information on how to access the document can be found at the end of </a:t>
            </a:r>
            <a:r>
              <a:rPr lang="en-CA" sz="1200" kern="1200" dirty="0" smtClean="0">
                <a:solidFill>
                  <a:schemeClr val="tx1"/>
                </a:solidFill>
                <a:effectLst/>
                <a:latin typeface="+mn-lt"/>
                <a:ea typeface="+mn-ea"/>
                <a:cs typeface="+mn-cs"/>
              </a:rPr>
              <a:t>this </a:t>
            </a:r>
            <a:r>
              <a:rPr lang="en-CA" sz="1200" kern="1200" dirty="0" smtClean="0">
                <a:solidFill>
                  <a:schemeClr val="tx1"/>
                </a:solidFill>
                <a:effectLst/>
                <a:latin typeface="+mn-lt"/>
                <a:ea typeface="+mn-ea"/>
                <a:cs typeface="+mn-cs"/>
              </a:rPr>
              <a:t>presentation.</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4</a:t>
            </a:fld>
            <a:endParaRPr lang="en-US"/>
          </a:p>
        </p:txBody>
      </p:sp>
    </p:spTree>
    <p:extLst>
      <p:ext uri="{BB962C8B-B14F-4D97-AF65-F5344CB8AC3E}">
        <p14:creationId xmlns:p14="http://schemas.microsoft.com/office/powerpoint/2010/main" val="124918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a:t>
            </a:r>
            <a:r>
              <a:rPr lang="en-CA" sz="1200" kern="1200" dirty="0" smtClean="0">
                <a:solidFill>
                  <a:schemeClr val="tx1"/>
                </a:solidFill>
                <a:effectLst/>
                <a:latin typeface="+mn-lt"/>
                <a:ea typeface="+mn-ea"/>
                <a:cs typeface="+mn-cs"/>
              </a:rPr>
              <a:t>5- </a:t>
            </a:r>
            <a:r>
              <a:rPr lang="en-CA" sz="1200" kern="1200" dirty="0" smtClean="0">
                <a:solidFill>
                  <a:schemeClr val="tx1"/>
                </a:solidFill>
                <a:effectLst/>
                <a:latin typeface="+mn-lt"/>
                <a:ea typeface="+mn-ea"/>
                <a:cs typeface="+mn-cs"/>
              </a:rPr>
              <a:t>As was discussed in webinar 1 One of the key findings from our consultations with rural communities was the large number of ESL literacy learners that are currently seeking language and literacy instruction in smaller communities. </a:t>
            </a:r>
            <a:r>
              <a:rPr lang="en-CA" sz="1200" i="1" kern="1200" dirty="0" smtClean="0">
                <a:solidFill>
                  <a:schemeClr val="tx1"/>
                </a:solidFill>
                <a:effectLst/>
                <a:latin typeface="+mn-lt"/>
                <a:ea typeface="+mn-ea"/>
                <a:cs typeface="+mn-cs"/>
              </a:rPr>
              <a:t>The Canadian Language Benchmarks 2000: ESL for Literacy Learners </a:t>
            </a:r>
            <a:r>
              <a:rPr lang="en-CA" sz="1200" kern="1200" dirty="0" smtClean="0">
                <a:solidFill>
                  <a:schemeClr val="tx1"/>
                </a:solidFill>
                <a:effectLst/>
                <a:latin typeface="+mn-lt"/>
                <a:ea typeface="+mn-ea"/>
                <a:cs typeface="+mn-cs"/>
              </a:rPr>
              <a:t>publication defines ESL literacy learners as “individuals who are learning English as a Second Language and who are not functionally literate in their own language for a variety of reasons” (p. II). Using e-learning to facilitate ESL literacy learning presents unique opportunities and challenges. </a:t>
            </a:r>
            <a:r>
              <a:rPr lang="en-US" sz="1200" kern="1200" dirty="0" smtClean="0">
                <a:solidFill>
                  <a:schemeClr val="tx1"/>
                </a:solidFill>
                <a:effectLst/>
                <a:latin typeface="+mn-lt"/>
                <a:ea typeface="+mn-ea"/>
                <a:cs typeface="+mn-cs"/>
              </a:rPr>
              <a:t>An orientation to the </a:t>
            </a:r>
            <a:r>
              <a:rPr lang="en-US" sz="1200" i="1" kern="1200" dirty="0" smtClean="0">
                <a:solidFill>
                  <a:schemeClr val="tx1"/>
                </a:solidFill>
                <a:effectLst/>
                <a:latin typeface="+mn-lt"/>
                <a:ea typeface="+mn-ea"/>
                <a:cs typeface="+mn-cs"/>
              </a:rPr>
              <a:t>Guiding Principles for using e-learning with rural ESL learners</a:t>
            </a:r>
            <a:r>
              <a:rPr lang="en-US"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 was designed to support ESL literacy instructors, volunteers, and programs coordinators who are endeavouring to use technology with ESL literacy learners.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These guiding principles were informed by an extensive review of the literature in ESL literacy instruction and e-learning.  In particular, the</a:t>
            </a:r>
            <a:r>
              <a:rPr lang="en-CA" sz="1200" i="1" kern="1200" dirty="0" smtClean="0">
                <a:solidFill>
                  <a:schemeClr val="tx1"/>
                </a:solidFill>
                <a:effectLst/>
                <a:latin typeface="+mn-lt"/>
                <a:ea typeface="+mn-ea"/>
                <a:cs typeface="+mn-cs"/>
              </a:rPr>
              <a:t> Learning for LIFE: An ESL Literacy Handbook</a:t>
            </a:r>
            <a:r>
              <a:rPr lang="en-CA" sz="1200" kern="1200" dirty="0" smtClean="0">
                <a:solidFill>
                  <a:schemeClr val="tx1"/>
                </a:solidFill>
                <a:effectLst/>
                <a:latin typeface="+mn-lt"/>
                <a:ea typeface="+mn-ea"/>
                <a:cs typeface="+mn-cs"/>
              </a:rPr>
              <a:t> produced by Bow Valley College, was used to inform these principles.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5</a:t>
            </a:fld>
            <a:endParaRPr lang="en-US"/>
          </a:p>
        </p:txBody>
      </p:sp>
    </p:spTree>
    <p:extLst>
      <p:ext uri="{BB962C8B-B14F-4D97-AF65-F5344CB8AC3E}">
        <p14:creationId xmlns:p14="http://schemas.microsoft.com/office/powerpoint/2010/main" val="98435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a:t>
            </a:r>
            <a:r>
              <a:rPr lang="en-CA" sz="1200" kern="1200" dirty="0" smtClean="0">
                <a:solidFill>
                  <a:schemeClr val="tx1"/>
                </a:solidFill>
                <a:effectLst/>
                <a:latin typeface="+mn-lt"/>
                <a:ea typeface="+mn-ea"/>
                <a:cs typeface="+mn-cs"/>
              </a:rPr>
              <a:t>6- </a:t>
            </a:r>
            <a:r>
              <a:rPr lang="en-CA" sz="1200" kern="1200" dirty="0" smtClean="0">
                <a:solidFill>
                  <a:schemeClr val="tx1"/>
                </a:solidFill>
                <a:effectLst/>
                <a:latin typeface="+mn-lt"/>
                <a:ea typeface="+mn-ea"/>
                <a:cs typeface="+mn-cs"/>
              </a:rPr>
              <a:t>Who are ESL Literacy Learners? One of the greatest challenges in creating a set of guiding principles for using technology with ESL literacy learners is the wide range of abilities, skills, and cultural backgrounds that ESL literacy learners bring to the classroom.  </a:t>
            </a:r>
            <a:r>
              <a:rPr lang="en-CA" sz="1200" i="1" kern="1200" dirty="0" smtClean="0">
                <a:solidFill>
                  <a:schemeClr val="tx1"/>
                </a:solidFill>
                <a:effectLst/>
                <a:latin typeface="+mn-lt"/>
                <a:ea typeface="+mn-ea"/>
                <a:cs typeface="+mn-cs"/>
              </a:rPr>
              <a:t>The Canadian Language Benchmarks 2000: ESL for Literacy Learners </a:t>
            </a:r>
            <a:r>
              <a:rPr lang="en-CA" sz="1200" kern="1200" dirty="0" smtClean="0">
                <a:solidFill>
                  <a:schemeClr val="tx1"/>
                </a:solidFill>
                <a:effectLst/>
                <a:latin typeface="+mn-lt"/>
                <a:ea typeface="+mn-ea"/>
                <a:cs typeface="+mn-cs"/>
              </a:rPr>
              <a:t>publication divides ESL literacy learners into three broad categories: learners who come from a language and cultural background that does not have a written form (referred to as preliterate learners), learners who are not literate but who come from a literate society (referred to as non-literate), and finally, learners who have some literacy skills in their first language but whose ability to read and write is limited (referred to as semi-literate).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Research has demonstrated that the amount of time it will take learners to reach a certain level of English is strongly tied to the amount education that they have </a:t>
            </a:r>
            <a:r>
              <a:rPr lang="en-CA" sz="1200" kern="1200" dirty="0" smtClean="0">
                <a:solidFill>
                  <a:schemeClr val="tx1"/>
                </a:solidFill>
                <a:effectLst/>
                <a:latin typeface="+mn-lt"/>
                <a:ea typeface="+mn-ea"/>
                <a:cs typeface="+mn-cs"/>
              </a:rPr>
              <a:t>had in </a:t>
            </a:r>
            <a:r>
              <a:rPr lang="en-CA" sz="1200" kern="1200" dirty="0" smtClean="0">
                <a:solidFill>
                  <a:schemeClr val="tx1"/>
                </a:solidFill>
                <a:effectLst/>
                <a:latin typeface="+mn-lt"/>
                <a:ea typeface="+mn-ea"/>
                <a:cs typeface="+mn-cs"/>
              </a:rPr>
              <a:t>their first language (Gardner, </a:t>
            </a:r>
            <a:r>
              <a:rPr lang="en-CA" sz="1200" kern="1200" dirty="0" err="1" smtClean="0">
                <a:solidFill>
                  <a:schemeClr val="tx1"/>
                </a:solidFill>
                <a:effectLst/>
                <a:latin typeface="+mn-lt"/>
                <a:ea typeface="+mn-ea"/>
                <a:cs typeface="+mn-cs"/>
              </a:rPr>
              <a:t>Polyzoi</a:t>
            </a:r>
            <a:r>
              <a:rPr lang="en-CA" sz="1200" kern="1200" dirty="0" smtClean="0">
                <a:solidFill>
                  <a:schemeClr val="tx1"/>
                </a:solidFill>
                <a:effectLst/>
                <a:latin typeface="+mn-lt"/>
                <a:ea typeface="+mn-ea"/>
                <a:cs typeface="+mn-cs"/>
              </a:rPr>
              <a:t> &amp; </a:t>
            </a:r>
            <a:r>
              <a:rPr lang="en-CA" sz="1200" kern="1200" dirty="0" err="1" smtClean="0">
                <a:solidFill>
                  <a:schemeClr val="tx1"/>
                </a:solidFill>
                <a:effectLst/>
                <a:latin typeface="+mn-lt"/>
                <a:ea typeface="+mn-ea"/>
                <a:cs typeface="+mn-cs"/>
              </a:rPr>
              <a:t>Rampaul</a:t>
            </a:r>
            <a:r>
              <a:rPr lang="en-CA" sz="1200" kern="1200" dirty="0" smtClean="0">
                <a:solidFill>
                  <a:schemeClr val="tx1"/>
                </a:solidFill>
                <a:effectLst/>
                <a:latin typeface="+mn-lt"/>
                <a:ea typeface="+mn-ea"/>
                <a:cs typeface="+mn-cs"/>
              </a:rPr>
              <a:t>, 1996). Furthermore, ESL literacy learners learn differently than ESL learners who are fully literate in their first language.  For these reasons, The Centre for the Canadian Language Benchmarks developed a separate set of benchmarks related to, but distinct from, The CLBs for ESL learners. The ESL literacy benchmarks begin with the </a:t>
            </a:r>
            <a:r>
              <a:rPr lang="en-CA" sz="1200" i="1" kern="1200" dirty="0" smtClean="0">
                <a:solidFill>
                  <a:schemeClr val="tx1"/>
                </a:solidFill>
                <a:effectLst/>
                <a:latin typeface="+mn-lt"/>
                <a:ea typeface="+mn-ea"/>
                <a:cs typeface="+mn-cs"/>
              </a:rPr>
              <a:t>Foundation Phase</a:t>
            </a:r>
            <a:r>
              <a:rPr lang="en-CA" sz="1200" kern="1200" dirty="0" smtClean="0">
                <a:solidFill>
                  <a:schemeClr val="tx1"/>
                </a:solidFill>
                <a:effectLst/>
                <a:latin typeface="+mn-lt"/>
                <a:ea typeface="+mn-ea"/>
                <a:cs typeface="+mn-cs"/>
              </a:rPr>
              <a:t>, which is at a pre-benchmark level and then go on to phase I, II, and III, with learners who finish phase three being at the start of CLB </a:t>
            </a:r>
            <a:r>
              <a:rPr lang="en-CA" sz="1200" kern="1200" dirty="0" smtClean="0">
                <a:solidFill>
                  <a:schemeClr val="tx1"/>
                </a:solidFill>
                <a:effectLst/>
                <a:latin typeface="+mn-lt"/>
                <a:ea typeface="+mn-ea"/>
                <a:cs typeface="+mn-cs"/>
              </a:rPr>
              <a:t>level 6</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6</a:t>
            </a:fld>
            <a:endParaRPr lang="en-US"/>
          </a:p>
        </p:txBody>
      </p:sp>
    </p:spTree>
    <p:extLst>
      <p:ext uri="{BB962C8B-B14F-4D97-AF65-F5344CB8AC3E}">
        <p14:creationId xmlns:p14="http://schemas.microsoft.com/office/powerpoint/2010/main" val="1034269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a:t>
            </a:r>
            <a:r>
              <a:rPr lang="en-CA" sz="1200" kern="1200" dirty="0" smtClean="0">
                <a:solidFill>
                  <a:schemeClr val="tx1"/>
                </a:solidFill>
                <a:effectLst/>
                <a:latin typeface="+mn-lt"/>
                <a:ea typeface="+mn-ea"/>
                <a:cs typeface="+mn-cs"/>
              </a:rPr>
              <a:t>7- </a:t>
            </a:r>
            <a:r>
              <a:rPr lang="en-CA" sz="1200" kern="1200" dirty="0" smtClean="0">
                <a:solidFill>
                  <a:schemeClr val="tx1"/>
                </a:solidFill>
                <a:effectLst/>
                <a:latin typeface="+mn-lt"/>
                <a:ea typeface="+mn-ea"/>
                <a:cs typeface="+mn-cs"/>
              </a:rPr>
              <a:t>Using technology with ESL literacy learners, particularly computer classes, can be difficult and frustrating. Anyone who has taken a class of low-level literacy learners to a computer lab for the first time knows the challenges!  However, “literacy, language and numeracy skills in the 21st century include proficiency with digital technologies and practices, including e-learning.” (Davis &amp; Fletcher, 2010). Technology is not simply important; it inextricably linked with literacy.  Words on paper are now just one type of literate practice in a world of multimedia communication (Snyder, Jones, &amp; </a:t>
            </a:r>
            <a:r>
              <a:rPr lang="en-CA" sz="1200" kern="1200" dirty="0" err="1" smtClean="0">
                <a:solidFill>
                  <a:schemeClr val="tx1"/>
                </a:solidFill>
                <a:effectLst/>
                <a:latin typeface="+mn-lt"/>
                <a:ea typeface="+mn-ea"/>
                <a:cs typeface="+mn-cs"/>
              </a:rPr>
              <a:t>Bianco</a:t>
            </a:r>
            <a:r>
              <a:rPr lang="en-CA" sz="1200" kern="1200" dirty="0" smtClean="0">
                <a:solidFill>
                  <a:schemeClr val="tx1"/>
                </a:solidFill>
                <a:effectLst/>
                <a:latin typeface="+mn-lt"/>
                <a:ea typeface="+mn-ea"/>
                <a:cs typeface="+mn-cs"/>
              </a:rPr>
              <a:t>, 2005).  </a:t>
            </a:r>
          </a:p>
          <a:p>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Canada, there are now very few jobs that require no computer use at all. Without training at school, it may be very difficult for ESL literacy learners to pick up these technological skills on their own.  It is common for ESL literacy learners to feel very nervous about using technology for the first time, and to be unsure of what to do when technological problems occur.  Furthermore, ESL literacy learners are less likely to have access to computers and the Internet at home when compared to the general population (</a:t>
            </a:r>
            <a:r>
              <a:rPr lang="en-CA" sz="1200" kern="1200" dirty="0" err="1" smtClean="0">
                <a:solidFill>
                  <a:schemeClr val="tx1"/>
                </a:solidFill>
                <a:effectLst/>
                <a:latin typeface="+mn-lt"/>
                <a:ea typeface="+mn-ea"/>
                <a:cs typeface="+mn-cs"/>
              </a:rPr>
              <a:t>Warschauer</a:t>
            </a:r>
            <a:r>
              <a:rPr lang="en-CA" sz="1200" kern="1200" dirty="0" smtClean="0">
                <a:solidFill>
                  <a:schemeClr val="tx1"/>
                </a:solidFill>
                <a:effectLst/>
                <a:latin typeface="+mn-lt"/>
                <a:ea typeface="+mn-ea"/>
                <a:cs typeface="+mn-cs"/>
              </a:rPr>
              <a:t> &amp; </a:t>
            </a:r>
            <a:r>
              <a:rPr lang="en-CA" sz="1200" kern="1200" dirty="0" err="1" smtClean="0">
                <a:solidFill>
                  <a:schemeClr val="tx1"/>
                </a:solidFill>
                <a:effectLst/>
                <a:latin typeface="+mn-lt"/>
                <a:ea typeface="+mn-ea"/>
                <a:cs typeface="+mn-cs"/>
              </a:rPr>
              <a:t>Liaw</a:t>
            </a:r>
            <a:r>
              <a:rPr lang="en-CA" sz="1200" kern="1200" dirty="0" smtClean="0">
                <a:solidFill>
                  <a:schemeClr val="tx1"/>
                </a:solidFill>
                <a:effectLst/>
                <a:latin typeface="+mn-lt"/>
                <a:ea typeface="+mn-ea"/>
                <a:cs typeface="+mn-cs"/>
              </a:rPr>
              <a:t>, 2010). It is not unreasonable to say that in order to fully participate in Canadian society, most ESL literacy learners will need some technological skills and that the easiest way for them to get those skills is in their literacy classes.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Furthermore, technology has the ability to create social and informational </a:t>
            </a:r>
            <a:r>
              <a:rPr lang="en-CA" sz="1200" kern="1200" dirty="0" smtClean="0">
                <a:solidFill>
                  <a:schemeClr val="tx1"/>
                </a:solidFill>
                <a:effectLst/>
                <a:latin typeface="+mn-lt"/>
                <a:ea typeface="+mn-ea"/>
                <a:cs typeface="+mn-cs"/>
              </a:rPr>
              <a:t>links </a:t>
            </a:r>
            <a:r>
              <a:rPr lang="en-CA" sz="1200" kern="1200" dirty="0" smtClean="0">
                <a:solidFill>
                  <a:schemeClr val="tx1"/>
                </a:solidFill>
                <a:effectLst/>
                <a:latin typeface="+mn-lt"/>
                <a:ea typeface="+mn-ea"/>
                <a:cs typeface="+mn-cs"/>
              </a:rPr>
              <a:t>that would otherwise be closed off to learners.  With access to the Internet, it is possible for learners to see the street where they used to live before they came to Canada using Google Earth. They can have a telephone conversation for free with anyone else who has an internet connection. They can find news from home and communicate with other people who came from their country and are having similar experiences.  A small amount technological know-how can make the planet a lot smaller and friendlier.</a:t>
            </a:r>
          </a:p>
          <a:p>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As well as having worth in and of itself, technology can also be an excellent support to learning language and literacy skills (UNESCO, 2006). There are many good technological resources available to ESL literacy programs. Learners can listen to a </a:t>
            </a:r>
            <a:r>
              <a:rPr lang="en-CA" sz="1200" kern="1200" dirty="0" smtClean="0">
                <a:solidFill>
                  <a:schemeClr val="tx1"/>
                </a:solidFill>
                <a:effectLst/>
                <a:latin typeface="+mn-lt"/>
                <a:ea typeface="+mn-ea"/>
                <a:cs typeface="+mn-cs"/>
              </a:rPr>
              <a:t>short</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story </a:t>
            </a:r>
            <a:r>
              <a:rPr lang="en-CA" sz="1200" kern="1200" dirty="0" smtClean="0">
                <a:solidFill>
                  <a:schemeClr val="tx1"/>
                </a:solidFill>
                <a:effectLst/>
                <a:latin typeface="+mn-lt"/>
                <a:ea typeface="+mn-ea"/>
                <a:cs typeface="+mn-cs"/>
              </a:rPr>
              <a:t>while reading along and repeat the story as often as they like.  </a:t>
            </a:r>
            <a:r>
              <a:rPr lang="en-CA" sz="1200" kern="1200" dirty="0" smtClean="0">
                <a:solidFill>
                  <a:schemeClr val="tx1"/>
                </a:solidFill>
                <a:effectLst/>
                <a:latin typeface="+mn-lt"/>
                <a:ea typeface="+mn-ea"/>
                <a:cs typeface="+mn-cs"/>
              </a:rPr>
              <a:t>With </a:t>
            </a:r>
            <a:r>
              <a:rPr lang="en-CA" sz="1200" kern="1200" dirty="0" smtClean="0">
                <a:solidFill>
                  <a:schemeClr val="tx1"/>
                </a:solidFill>
                <a:effectLst/>
                <a:latin typeface="+mn-lt"/>
                <a:ea typeface="+mn-ea"/>
                <a:cs typeface="+mn-cs"/>
              </a:rPr>
              <a:t>technology available to instructors, it is easy for classes to have audio and print versions of their own stories. Literacy and numeracy activities and games on the Internet can be fun for learners, while providing them with immediate feedback on their progress.  Learners can work together to make collaborative projects using video cameras, </a:t>
            </a:r>
            <a:r>
              <a:rPr lang="en-CA" sz="1200" kern="1200" dirty="0" err="1" smtClean="0">
                <a:solidFill>
                  <a:schemeClr val="tx1"/>
                </a:solidFill>
                <a:effectLst/>
                <a:latin typeface="+mn-lt"/>
                <a:ea typeface="+mn-ea"/>
                <a:cs typeface="+mn-cs"/>
              </a:rPr>
              <a:t>PowerPoints</a:t>
            </a:r>
            <a:r>
              <a:rPr lang="en-CA"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blogs, or photo programs.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7</a:t>
            </a:fld>
            <a:endParaRPr lang="en-US"/>
          </a:p>
        </p:txBody>
      </p:sp>
    </p:spTree>
    <p:extLst>
      <p:ext uri="{BB962C8B-B14F-4D97-AF65-F5344CB8AC3E}">
        <p14:creationId xmlns:p14="http://schemas.microsoft.com/office/powerpoint/2010/main" val="119276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a:t>
            </a:r>
            <a:r>
              <a:rPr lang="en-US" baseline="0" dirty="0" smtClean="0"/>
              <a:t>8- </a:t>
            </a:r>
            <a:r>
              <a:rPr lang="en-US" baseline="0" dirty="0" smtClean="0"/>
              <a:t>The </a:t>
            </a:r>
            <a:r>
              <a:rPr lang="en-US" dirty="0" smtClean="0"/>
              <a:t>Guiding Principles for using e-learning with rural ESL learners is divided</a:t>
            </a:r>
            <a:r>
              <a:rPr lang="en-US" baseline="0" dirty="0" smtClean="0"/>
              <a:t> into five broad categories: </a:t>
            </a:r>
            <a:r>
              <a:rPr lang="en-CA" dirty="0" smtClean="0"/>
              <a:t>Access and Institutional Support, Orientation to using Technology with ESL Literacy Learners,</a:t>
            </a:r>
            <a:r>
              <a:rPr lang="en-CA" baseline="0" dirty="0" smtClean="0"/>
              <a:t> </a:t>
            </a:r>
            <a:r>
              <a:rPr lang="en-CA" dirty="0" smtClean="0"/>
              <a:t>ESL Literacy Pedagogical Considerations, Learners, and</a:t>
            </a:r>
            <a:r>
              <a:rPr lang="en-CA" baseline="0" dirty="0" smtClean="0"/>
              <a:t> finally, </a:t>
            </a:r>
            <a:r>
              <a:rPr lang="en-CA" dirty="0" smtClean="0"/>
              <a:t>Instructors.  I</a:t>
            </a:r>
            <a:r>
              <a:rPr lang="en-CA" baseline="0" dirty="0" smtClean="0"/>
              <a:t> will briefly discuss each section.  If you would like to read all of the GP contained in the guide I encourage you to download the full document from the ATESL resource database. </a:t>
            </a:r>
            <a:endParaRPr lang="en-US"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8</a:t>
            </a:fld>
            <a:endParaRPr lang="en-US"/>
          </a:p>
        </p:txBody>
      </p:sp>
    </p:spTree>
    <p:extLst>
      <p:ext uri="{BB962C8B-B14F-4D97-AF65-F5344CB8AC3E}">
        <p14:creationId xmlns:p14="http://schemas.microsoft.com/office/powerpoint/2010/main" val="397282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t>
            </a:r>
            <a:r>
              <a:rPr lang="en-US" dirty="0" smtClean="0"/>
              <a:t>9- </a:t>
            </a:r>
            <a:r>
              <a:rPr lang="en-US" dirty="0" smtClean="0"/>
              <a:t>There</a:t>
            </a:r>
            <a:r>
              <a:rPr lang="en-US" baseline="0" dirty="0" smtClean="0"/>
              <a:t> are several principles that are important to consider </a:t>
            </a:r>
            <a:r>
              <a:rPr lang="en-US" baseline="0" dirty="0" smtClean="0"/>
              <a:t>from </a:t>
            </a:r>
            <a:r>
              <a:rPr lang="en-US" baseline="0" dirty="0" smtClean="0"/>
              <a:t>the standpoint of easy access and institutional support for learners. </a:t>
            </a:r>
          </a:p>
          <a:p>
            <a:endParaRPr lang="en-US" baseline="0" dirty="0" smtClean="0"/>
          </a:p>
          <a:p>
            <a:r>
              <a:rPr lang="en-CA" dirty="0" smtClean="0"/>
              <a:t>The first</a:t>
            </a:r>
            <a:r>
              <a:rPr lang="en-CA" baseline="0" dirty="0" smtClean="0"/>
              <a:t> of these is that</a:t>
            </a:r>
            <a:r>
              <a:rPr lang="en-CA" dirty="0" smtClean="0"/>
              <a:t> </a:t>
            </a:r>
            <a:r>
              <a:rPr lang="en-CA" dirty="0" smtClean="0"/>
              <a:t>program </a:t>
            </a:r>
            <a:r>
              <a:rPr lang="en-CA" dirty="0" smtClean="0"/>
              <a:t>providers and instructors are aware of issues related to learners’ access to technological resources outside of class.</a:t>
            </a:r>
            <a:r>
              <a:rPr lang="en-CA" baseline="0" dirty="0" smtClean="0"/>
              <a:t> For some learners practice outside of class time is simply not possible. </a:t>
            </a:r>
          </a:p>
          <a:p>
            <a:endParaRPr lang="en-CA" baseline="0" dirty="0" smtClean="0"/>
          </a:p>
          <a:p>
            <a:r>
              <a:rPr lang="en-CA" baseline="0" dirty="0" smtClean="0"/>
              <a:t>Second, t</a:t>
            </a:r>
            <a:r>
              <a:rPr lang="en-CA" dirty="0" smtClean="0"/>
              <a:t>here is access to </a:t>
            </a:r>
            <a:r>
              <a:rPr lang="en-CA" dirty="0" smtClean="0"/>
              <a:t>technological</a:t>
            </a:r>
            <a:r>
              <a:rPr lang="en-CA" baseline="0" dirty="0" smtClean="0"/>
              <a:t> and </a:t>
            </a:r>
            <a:r>
              <a:rPr lang="en-CA" dirty="0" smtClean="0"/>
              <a:t>tutor </a:t>
            </a:r>
            <a:r>
              <a:rPr lang="en-CA" dirty="0" smtClean="0"/>
              <a:t>support when using computer labs or open assess centres.</a:t>
            </a:r>
            <a:r>
              <a:rPr lang="en-CA" baseline="0" dirty="0" smtClean="0"/>
              <a:t> </a:t>
            </a:r>
          </a:p>
          <a:p>
            <a:endParaRPr lang="en-CA" baseline="0" dirty="0" smtClean="0"/>
          </a:p>
          <a:p>
            <a:r>
              <a:rPr lang="en-CA" dirty="0" smtClean="0"/>
              <a:t>Access to the organization’s online services are kept as simple and easy to access</a:t>
            </a:r>
            <a:r>
              <a:rPr lang="en-CA" baseline="0" dirty="0" smtClean="0"/>
              <a:t> as possible. </a:t>
            </a:r>
            <a:endParaRPr lang="en-CA" dirty="0" smtClean="0"/>
          </a:p>
          <a:p>
            <a:endParaRPr lang="en-US" dirty="0"/>
          </a:p>
        </p:txBody>
      </p:sp>
      <p:sp>
        <p:nvSpPr>
          <p:cNvPr id="4" name="Slide Number Placeholder 3"/>
          <p:cNvSpPr>
            <a:spLocks noGrp="1"/>
          </p:cNvSpPr>
          <p:nvPr>
            <p:ph type="sldNum" sz="quarter" idx="10"/>
          </p:nvPr>
        </p:nvSpPr>
        <p:spPr/>
        <p:txBody>
          <a:bodyPr/>
          <a:lstStyle/>
          <a:p>
            <a:fld id="{32A18316-F844-2249-9080-70E3F0AFCF37}" type="slidenum">
              <a:rPr lang="en-US" smtClean="0"/>
              <a:t>9</a:t>
            </a:fld>
            <a:endParaRPr lang="en-US"/>
          </a:p>
        </p:txBody>
      </p:sp>
    </p:spTree>
    <p:extLst>
      <p:ext uri="{BB962C8B-B14F-4D97-AF65-F5344CB8AC3E}">
        <p14:creationId xmlns:p14="http://schemas.microsoft.com/office/powerpoint/2010/main" val="320020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a:t>
            </a:r>
            <a:r>
              <a:rPr lang="en-US" sz="1200" kern="1200" dirty="0" smtClean="0">
                <a:solidFill>
                  <a:schemeClr val="tx1"/>
                </a:solidFill>
                <a:effectLst/>
                <a:latin typeface="+mn-lt"/>
                <a:ea typeface="+mn-ea"/>
                <a:cs typeface="+mn-cs"/>
              </a:rPr>
              <a:t>10- </a:t>
            </a:r>
            <a:r>
              <a:rPr lang="en-US" sz="1200" kern="1200" dirty="0" smtClean="0">
                <a:solidFill>
                  <a:schemeClr val="tx1"/>
                </a:solidFill>
                <a:effectLst/>
                <a:latin typeface="+mn-lt"/>
                <a:ea typeface="+mn-ea"/>
                <a:cs typeface="+mn-cs"/>
              </a:rPr>
              <a:t>Continuing with guiding principles</a:t>
            </a:r>
            <a:r>
              <a:rPr lang="en-US" sz="1200" kern="1200" baseline="0" dirty="0" smtClean="0">
                <a:solidFill>
                  <a:schemeClr val="tx1"/>
                </a:solidFill>
                <a:effectLst/>
                <a:latin typeface="+mn-lt"/>
                <a:ea typeface="+mn-ea"/>
                <a:cs typeface="+mn-cs"/>
              </a:rPr>
              <a:t> for </a:t>
            </a:r>
            <a:r>
              <a:rPr lang="en-US" sz="1200" kern="1200" dirty="0" smtClean="0">
                <a:solidFill>
                  <a:schemeClr val="tx1"/>
                </a:solidFill>
                <a:effectLst/>
                <a:latin typeface="+mn-lt"/>
                <a:ea typeface="+mn-ea"/>
                <a:cs typeface="+mn-cs"/>
              </a:rPr>
              <a:t>access and institutional support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Icons and folders are presented to learners using consistent naming protocols. For example, if a folder containing activities for learners is located in top right corner of the screen and is called ESL 1 on one computer, it will  have the same name and location on all lab computers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finally </a:t>
            </a:r>
            <a:r>
              <a:rPr lang="en-CA" sz="1200" kern="1200" dirty="0" smtClean="0">
                <a:solidFill>
                  <a:schemeClr val="tx1"/>
                </a:solidFill>
                <a:effectLst/>
                <a:latin typeface="+mn-lt"/>
                <a:ea typeface="+mn-ea"/>
                <a:cs typeface="+mn-cs"/>
              </a:rPr>
              <a:t>Computer labs are designed in a way that makes it easy for instructors to move around helping learners, and for learners to help each other.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A18316-F844-2249-9080-70E3F0AFCF37}" type="slidenum">
              <a:rPr lang="en-US" smtClean="0"/>
              <a:t>10</a:t>
            </a:fld>
            <a:endParaRPr lang="en-US"/>
          </a:p>
        </p:txBody>
      </p:sp>
    </p:spTree>
    <p:extLst>
      <p:ext uri="{BB962C8B-B14F-4D97-AF65-F5344CB8AC3E}">
        <p14:creationId xmlns:p14="http://schemas.microsoft.com/office/powerpoint/2010/main" val="258117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CA"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CA"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577A374F-DCFB-324E-AC41-7411D9E3E223}" type="datetimeFigureOut">
              <a:rPr lang="en-US" smtClean="0"/>
              <a:t>28/03/12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B7A813E-3C7A-FB4A-8241-2E941BEDA262}"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7A813E-3C7A-FB4A-8241-2E941BEDA26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7A813E-3C7A-FB4A-8241-2E941BEDA26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CA"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7A813E-3C7A-FB4A-8241-2E941BEDA26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CA"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CA"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577A374F-DCFB-324E-AC41-7411D9E3E223}" type="datetimeFigureOut">
              <a:rPr lang="en-US" smtClean="0"/>
              <a:t>28/03/12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B7A813E-3C7A-FB4A-8241-2E941BEDA262}"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5" name="Date Placeholder 4"/>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EB7A813E-3C7A-FB4A-8241-2E941BEDA262}"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CA"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CA"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CA"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7" name="Date Placeholder 6"/>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EB7A813E-3C7A-FB4A-8241-2E941BEDA26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CA"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B7A813E-3C7A-FB4A-8241-2E941BEDA262}"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77A374F-DCFB-324E-AC41-7411D9E3E223}" type="datetimeFigureOut">
              <a:rPr lang="en-US" smtClean="0"/>
              <a:t>28/03/12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B7A813E-3C7A-FB4A-8241-2E941BEDA26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CA"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CA"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577A374F-DCFB-324E-AC41-7411D9E3E223}" type="datetimeFigureOut">
              <a:rPr lang="en-US" smtClean="0"/>
              <a:t>28/03/12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B7A813E-3C7A-FB4A-8241-2E941BEDA262}"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CA"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CA"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CA"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577A374F-DCFB-324E-AC41-7411D9E3E223}" type="datetimeFigureOut">
              <a:rPr lang="en-US" smtClean="0"/>
              <a:t>28/03/12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B7A813E-3C7A-FB4A-8241-2E941BEDA262}"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77A374F-DCFB-324E-AC41-7411D9E3E223}" type="datetimeFigureOut">
              <a:rPr lang="en-US" smtClean="0"/>
              <a:t>28/03/12</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B7A813E-3C7A-FB4A-8241-2E941BEDA262}"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CA"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1" Type="http://schemas.microsoft.com/office/2007/relationships/media" Target="../media/media9.wav"/><Relationship Id="rId2" Type="http://schemas.openxmlformats.org/officeDocument/2006/relationships/audio" Target="../media/media9.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1" Type="http://schemas.microsoft.com/office/2007/relationships/media" Target="../media/media10.wav"/><Relationship Id="rId2" Type="http://schemas.openxmlformats.org/officeDocument/2006/relationships/audio" Target="../media/media10.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1" Type="http://schemas.microsoft.com/office/2007/relationships/media" Target="../media/media11.wav"/><Relationship Id="rId2" Type="http://schemas.openxmlformats.org/officeDocument/2006/relationships/audio" Target="../media/media11.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1" Type="http://schemas.microsoft.com/office/2007/relationships/media" Target="../media/media12.wav"/><Relationship Id="rId2" Type="http://schemas.openxmlformats.org/officeDocument/2006/relationships/audio" Target="../media/media12.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1" Type="http://schemas.microsoft.com/office/2007/relationships/media" Target="../media/media13.wav"/><Relationship Id="rId2" Type="http://schemas.openxmlformats.org/officeDocument/2006/relationships/audio" Target="../media/media13.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1" Type="http://schemas.microsoft.com/office/2007/relationships/media" Target="../media/media14.wav"/><Relationship Id="rId2" Type="http://schemas.openxmlformats.org/officeDocument/2006/relationships/audio" Target="../media/media14.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1" Type="http://schemas.microsoft.com/office/2007/relationships/media" Target="../media/media15.wav"/><Relationship Id="rId2" Type="http://schemas.openxmlformats.org/officeDocument/2006/relationships/audio" Target="../media/media15.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1" Type="http://schemas.microsoft.com/office/2007/relationships/media" Target="../media/media16.wav"/><Relationship Id="rId2" Type="http://schemas.openxmlformats.org/officeDocument/2006/relationships/audio" Target="../media/media16.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1" Type="http://schemas.microsoft.com/office/2007/relationships/media" Target="../media/media17.wav"/><Relationship Id="rId2" Type="http://schemas.openxmlformats.org/officeDocument/2006/relationships/audio" Target="../media/media17.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8.xml"/><Relationship Id="rId1" Type="http://schemas.microsoft.com/office/2007/relationships/media" Target="../media/media18.wav"/><Relationship Id="rId2" Type="http://schemas.openxmlformats.org/officeDocument/2006/relationships/audio" Target="../media/media18.wav"/><Relationship Id="rId3" Type="http://schemas.openxmlformats.org/officeDocument/2006/relationships/slideLayout" Target="../slideLayouts/slideLayout2.xml"/><Relationship Id="rId5" Type="http://schemas.openxmlformats.org/officeDocument/2006/relationships/hyperlink" Target="mailto:daylightconsulting@shaw.ca" TargetMode="Externa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1" Type="http://schemas.microsoft.com/office/2007/relationships/media" Target="../media/media1.wav"/><Relationship Id="rId2" Type="http://schemas.openxmlformats.org/officeDocument/2006/relationships/audio" Target="../media/media1.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hyperlink" Target="http://www.cal.org/caelanetwork/pdfs/LimitedLiteracyFinalWeb.pdf" TargetMode="External"/><Relationship Id="rId4" Type="http://schemas.openxmlformats.org/officeDocument/2006/relationships/hyperlink" Target="http://iteslj.org/Techniques/Andrews-Beginners.html"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futurelab.org.uk/litreviews" TargetMode="External"/><Relationship Id="rId5" Type="http://schemas.openxmlformats.org/officeDocument/2006/relationships/hyperlink" Target="http://www.community.ca/docs/convergence_situating.pdf" TargetMode="External"/></Relationships>
</file>

<file path=ppt/slides/_rels/slide21.xml.rels><?xml version="1.0" encoding="UTF-8" standalone="yes"?>
<Relationships xmlns="http://schemas.openxmlformats.org/package/2006/relationships"><Relationship Id="rId6" Type="http://schemas.openxmlformats.org/officeDocument/2006/relationships/hyperlink" Target="http://www.nald.ca/gettingonline/goreport/goreport.pdf" TargetMode="External"/><Relationship Id="rId4" Type="http://schemas.openxmlformats.org/officeDocument/2006/relationships/hyperlink" Target="http://www.educationcounts.govt.nz/publications/tertiary_education/76970" TargetMode="External"/><Relationship Id="rId1" Type="http://schemas.openxmlformats.org/officeDocument/2006/relationships/slideLayout" Target="../slideLayouts/slideLayout2.xml"/><Relationship Id="rId2" Type="http://schemas.openxmlformats.org/officeDocument/2006/relationships/hyperlink" Target="http://lotos.library.uu.nl/publish/articles/000176/bookpart.pdf" TargetMode="External"/><Relationship Id="rId3" Type="http://schemas.openxmlformats.org/officeDocument/2006/relationships/hyperlink" Target="http://literacynow.info/Page.aspx?nid=58%23Making%20It%20Real:%20Teaching%20Adult%20Preliterate%20Refugee%20Students" TargetMode="External"/><Relationship Id="rId5" Type="http://schemas.openxmlformats.org/officeDocument/2006/relationships/hyperlink" Target="http://www.educationcounts.govt.nz/publications/tertiary_education/76972" TargetMode="External"/></Relationships>
</file>

<file path=ppt/slides/_rels/slide22.xml.rels><?xml version="1.0" encoding="UTF-8" standalone="yes"?>
<Relationships xmlns="http://schemas.openxmlformats.org/package/2006/relationships"><Relationship Id="rId4" Type="http://schemas.openxmlformats.org/officeDocument/2006/relationships/hyperlink" Target="http://atwork.settlement.org/downloads/atwork/CIC_Fast_Forward_Online_Language_Training.pdf"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atwork.settlement.org/sys/atwork_library_detail.asp?passed_lang=EN&amp;doc_id=1004302" TargetMode="External"/><Relationship Id="rId5" Type="http://schemas.openxmlformats.org/officeDocument/2006/relationships/hyperlink" Target="http://www.ameprc.mq.edu.au/docs/research_reports/research_report_series/Modes_of_Delivery_R3.pdf" TargetMode="External"/></Relationships>
</file>

<file path=ppt/slides/_rels/slide23.xml.rels><?xml version="1.0" encoding="UTF-8" standalone="yes"?>
<Relationships xmlns="http://schemas.openxmlformats.org/package/2006/relationships"><Relationship Id="rId4" Type="http://schemas.openxmlformats.org/officeDocument/2006/relationships/hyperlink" Target="http://www.statcan.gc.ca/pub/21-006-x/21-006-x2001003-eng.pdf" TargetMode="External"/><Relationship Id="rId5" Type="http://schemas.openxmlformats.org/officeDocument/2006/relationships/hyperlink" Target="http://alphaplus.ca/en/web-tools/online-publications-a-reportsgroup1/crossing-the-great-divides.html" TargetMode="External"/><Relationship Id="rId7" Type="http://schemas.openxmlformats.org/officeDocument/2006/relationships/hyperlink" Target="http://www.nald.ca/FULLTEXT/sticht/%20reformin/cover.htm"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1.agric.gov.ab.ca/$department/deptdocs.nsf/all/csi12110/$FILE/ralo_report.pdf" TargetMode="External"/><Relationship Id="rId6" Type="http://schemas.openxmlformats.org/officeDocument/2006/relationships/hyperlink" Target="http://www.ncver.edu.au/publications/1608.html" TargetMode="External"/></Relationships>
</file>

<file path=ppt/slides/_rels/slide24.xml.rels><?xml version="1.0" encoding="UTF-8" standalone="yes"?>
<Relationships xmlns="http://schemas.openxmlformats.org/package/2006/relationships"><Relationship Id="rId6" Type="http://schemas.openxmlformats.org/officeDocument/2006/relationships/hyperlink" Target="http://candle.ntcu.edu.tw/profile/vitae/technology_paper_2010.pdf" TargetMode="External"/><Relationship Id="rId4" Type="http://schemas.openxmlformats.org/officeDocument/2006/relationships/hyperlink" Target="http://www.educationcounts.govt.nz/publications/%20tertiary_education/51931/1."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centreforliteracy.qc.ca/sites/default/files/ESLLiteracy.pdf" TargetMode="External"/><Relationship Id="rId5" Type="http://schemas.openxmlformats.org/officeDocument/2006/relationships/hyperlink" Target="http://www.unescobkk.org/fileadmin/user_upload/ict/eooks/Literacy/Using_ICT_to_%20Develop_Literacy.pdf" TargetMode="Externa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4" Type="http://schemas.openxmlformats.org/officeDocument/2006/relationships/notesSlide" Target="../notesSlides/notesSlide3.xml"/><Relationship Id="rId5" Type="http://schemas.openxmlformats.org/officeDocument/2006/relationships/image" Target="../media/image4.png"/><Relationship Id="rId7" Type="http://schemas.openxmlformats.org/officeDocument/2006/relationships/image" Target="../media/image6.png"/><Relationship Id="rId1" Type="http://schemas.microsoft.com/office/2007/relationships/media" Target="../media/media3.wav"/><Relationship Id="rId2" Type="http://schemas.openxmlformats.org/officeDocument/2006/relationships/audio" Target="../media/media3.wav"/><Relationship Id="rId3" Type="http://schemas.openxmlformats.org/officeDocument/2006/relationships/slideLayout" Target="../slideLayouts/slideLayout2.xml"/><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1" Type="http://schemas.microsoft.com/office/2007/relationships/media" Target="../media/media4.wav"/><Relationship Id="rId2" Type="http://schemas.openxmlformats.org/officeDocument/2006/relationships/audio" Target="../media/media4.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1" Type="http://schemas.microsoft.com/office/2007/relationships/media" Target="../media/media5.wav"/><Relationship Id="rId2" Type="http://schemas.openxmlformats.org/officeDocument/2006/relationships/audio" Target="../media/media5.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1" Type="http://schemas.microsoft.com/office/2007/relationships/media" Target="../media/media6.wav"/><Relationship Id="rId2" Type="http://schemas.openxmlformats.org/officeDocument/2006/relationships/audio" Target="../media/media6.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1" Type="http://schemas.microsoft.com/office/2007/relationships/media" Target="../media/media7.wav"/><Relationship Id="rId2" Type="http://schemas.openxmlformats.org/officeDocument/2006/relationships/audio" Target="../media/media7.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1" Type="http://schemas.microsoft.com/office/2007/relationships/media" Target="../media/media8.wav"/><Relationship Id="rId2" Type="http://schemas.openxmlformats.org/officeDocument/2006/relationships/audio" Target="../media/media8.wav"/><Relationship Id="rId3" Type="http://schemas.openxmlformats.org/officeDocument/2006/relationships/slideLayout" Target="../slideLayouts/slideLayout2.xml"/><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ESL and e-learning in Rural Alberta</a:t>
            </a:r>
            <a:endParaRPr lang="en-US" dirty="0"/>
          </a:p>
        </p:txBody>
      </p:sp>
      <p:sp>
        <p:nvSpPr>
          <p:cNvPr id="3" name="Subtitle 2"/>
          <p:cNvSpPr>
            <a:spLocks noGrp="1"/>
          </p:cNvSpPr>
          <p:nvPr>
            <p:ph type="subTitle" idx="1"/>
          </p:nvPr>
        </p:nvSpPr>
        <p:spPr/>
        <p:txBody>
          <a:bodyPr>
            <a:normAutofit fontScale="77500" lnSpcReduction="20000"/>
          </a:bodyPr>
          <a:lstStyle/>
          <a:p>
            <a:r>
              <a:rPr lang="en-US" sz="2900" dirty="0" smtClean="0"/>
              <a:t>Webinar #2</a:t>
            </a:r>
          </a:p>
          <a:p>
            <a:r>
              <a:rPr lang="en-US" sz="2900" dirty="0"/>
              <a:t>An orientation to the Guiding Principles for using e-learning with rural ESL learners </a:t>
            </a:r>
          </a:p>
          <a:p>
            <a:endParaRPr lang="en-US" sz="1600" dirty="0"/>
          </a:p>
          <a:p>
            <a:endParaRPr lang="en-US" sz="1600" dirty="0" smtClean="0"/>
          </a:p>
          <a:p>
            <a:endParaRPr lang="en-US" sz="1600" dirty="0"/>
          </a:p>
          <a:p>
            <a:r>
              <a:rPr lang="en-US" sz="1600" dirty="0" smtClean="0"/>
              <a:t>Jennifer Foote &amp; Justine Light</a:t>
            </a:r>
          </a:p>
          <a:p>
            <a:r>
              <a:rPr lang="en-US" sz="1600" dirty="0" smtClean="0"/>
              <a:t>ATESL Database</a:t>
            </a:r>
            <a:endParaRPr lang="en-US" sz="1600" dirty="0"/>
          </a:p>
        </p:txBody>
      </p:sp>
      <p:pic>
        <p:nvPicPr>
          <p:cNvPr id="5" name="Picture 4" descr="rur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95" y="4187792"/>
            <a:ext cx="3492917" cy="2327754"/>
          </a:xfrm>
          <a:prstGeom prst="rect">
            <a:avLst/>
          </a:prstGeom>
        </p:spPr>
      </p:pic>
    </p:spTree>
    <p:extLst>
      <p:ext uri="{BB962C8B-B14F-4D97-AF65-F5344CB8AC3E}">
        <p14:creationId xmlns:p14="http://schemas.microsoft.com/office/powerpoint/2010/main" val="15048933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Access and Institutional Support</a:t>
            </a:r>
            <a:endParaRPr lang="en-US" dirty="0"/>
          </a:p>
        </p:txBody>
      </p:sp>
      <p:sp>
        <p:nvSpPr>
          <p:cNvPr id="3" name="Content Placeholder 2"/>
          <p:cNvSpPr>
            <a:spLocks noGrp="1"/>
          </p:cNvSpPr>
          <p:nvPr>
            <p:ph idx="1"/>
          </p:nvPr>
        </p:nvSpPr>
        <p:spPr/>
        <p:txBody>
          <a:bodyPr/>
          <a:lstStyle/>
          <a:p>
            <a:r>
              <a:rPr lang="en-CA" dirty="0"/>
              <a:t>Icons and folders are presented to learners using consistent naming protocols.</a:t>
            </a:r>
          </a:p>
          <a:p>
            <a:pPr>
              <a:buNone/>
            </a:pPr>
            <a:endParaRPr lang="en-CA" dirty="0"/>
          </a:p>
          <a:p>
            <a:r>
              <a:rPr lang="en-CA" dirty="0"/>
              <a:t>Computer labs are designed in a way that makes it easy for instructors to move around helping learners, and for learners to help each other.</a:t>
            </a:r>
            <a:endParaRPr lang="en-US" dirty="0"/>
          </a:p>
          <a:p>
            <a:endParaRPr lang="en-US" dirty="0"/>
          </a:p>
        </p:txBody>
      </p:sp>
      <p:pic>
        <p:nvPicPr>
          <p:cNvPr id="4" name="Jenn Slide 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583736"/>
            <a:ext cx="812800" cy="812800"/>
          </a:xfrm>
          <a:prstGeom prst="rect">
            <a:avLst/>
          </a:prstGeom>
        </p:spPr>
      </p:pic>
    </p:spTree>
    <p:extLst>
      <p:ext uri="{BB962C8B-B14F-4D97-AF65-F5344CB8AC3E}">
        <p14:creationId xmlns:p14="http://schemas.microsoft.com/office/powerpoint/2010/main" val="5376428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CA" dirty="0" smtClean="0"/>
              <a:t> Orientation to using Technology with ESL Literacy Learners</a:t>
            </a:r>
            <a:endParaRPr lang="en-US" dirty="0"/>
          </a:p>
        </p:txBody>
      </p:sp>
      <p:sp>
        <p:nvSpPr>
          <p:cNvPr id="3" name="Content Placeholder 2"/>
          <p:cNvSpPr>
            <a:spLocks noGrp="1"/>
          </p:cNvSpPr>
          <p:nvPr>
            <p:ph idx="1"/>
          </p:nvPr>
        </p:nvSpPr>
        <p:spPr>
          <a:xfrm>
            <a:off x="457199" y="1646237"/>
            <a:ext cx="8403771" cy="4526280"/>
          </a:xfrm>
        </p:spPr>
        <p:txBody>
          <a:bodyPr>
            <a:normAutofit/>
          </a:bodyPr>
          <a:lstStyle/>
          <a:p>
            <a:r>
              <a:rPr lang="en-CA" dirty="0" smtClean="0"/>
              <a:t>The e-learning environment is supportive and non-threatening.</a:t>
            </a:r>
          </a:p>
          <a:p>
            <a:pPr>
              <a:buNone/>
            </a:pPr>
            <a:endParaRPr lang="en-CA" dirty="0" smtClean="0"/>
          </a:p>
          <a:p>
            <a:r>
              <a:rPr lang="en-CA" dirty="0" smtClean="0"/>
              <a:t>Learners are reassured that they need not feel concerned about damaging equipment.</a:t>
            </a:r>
          </a:p>
          <a:p>
            <a:endParaRPr lang="en-CA" dirty="0" smtClean="0"/>
          </a:p>
        </p:txBody>
      </p:sp>
      <p:pic>
        <p:nvPicPr>
          <p:cNvPr id="4" name="Jenn Slide 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896" y="833437"/>
            <a:ext cx="812800" cy="812800"/>
          </a:xfrm>
          <a:prstGeom prst="rect">
            <a:avLst/>
          </a:prstGeom>
        </p:spPr>
      </p:pic>
    </p:spTree>
    <p:extLst>
      <p:ext uri="{BB962C8B-B14F-4D97-AF65-F5344CB8AC3E}">
        <p14:creationId xmlns:p14="http://schemas.microsoft.com/office/powerpoint/2010/main" val="30031527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Orientation to using Technology with ESL Literacy Learners</a:t>
            </a:r>
            <a:endParaRPr lang="en-US" dirty="0"/>
          </a:p>
        </p:txBody>
      </p:sp>
      <p:sp>
        <p:nvSpPr>
          <p:cNvPr id="3" name="Content Placeholder 2"/>
          <p:cNvSpPr>
            <a:spLocks noGrp="1"/>
          </p:cNvSpPr>
          <p:nvPr>
            <p:ph idx="1"/>
          </p:nvPr>
        </p:nvSpPr>
        <p:spPr/>
        <p:txBody>
          <a:bodyPr>
            <a:normAutofit lnSpcReduction="10000"/>
          </a:bodyPr>
          <a:lstStyle/>
          <a:p>
            <a:r>
              <a:rPr lang="en-CA" dirty="0"/>
              <a:t>Learners are explicitly introduced to the technological skills they will need </a:t>
            </a:r>
          </a:p>
          <a:p>
            <a:pPr>
              <a:buNone/>
            </a:pPr>
            <a:endParaRPr lang="en-CA" dirty="0"/>
          </a:p>
          <a:p>
            <a:r>
              <a:rPr lang="en-CA" dirty="0"/>
              <a:t>Care is taken to ensure that the initial learning curve for learners is not too steep.</a:t>
            </a:r>
          </a:p>
          <a:p>
            <a:endParaRPr lang="en-CA" dirty="0"/>
          </a:p>
          <a:p>
            <a:r>
              <a:rPr lang="en-CA" dirty="0"/>
              <a:t>Classrooms contain different types of technology, such as computers, TVs, </a:t>
            </a:r>
            <a:r>
              <a:rPr lang="en-CA" dirty="0" smtClean="0"/>
              <a:t>Mp3 </a:t>
            </a:r>
            <a:r>
              <a:rPr lang="en-CA" dirty="0" err="1"/>
              <a:t>players,etc</a:t>
            </a:r>
            <a:r>
              <a:rPr lang="en-CA" dirty="0"/>
              <a:t>.</a:t>
            </a:r>
            <a:endParaRPr lang="en-US" dirty="0"/>
          </a:p>
          <a:p>
            <a:endParaRPr lang="en-US" dirty="0"/>
          </a:p>
        </p:txBody>
      </p:sp>
      <p:pic>
        <p:nvPicPr>
          <p:cNvPr id="4" name="Jenn Slide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3736"/>
            <a:ext cx="812800" cy="812800"/>
          </a:xfrm>
          <a:prstGeom prst="rect">
            <a:avLst/>
          </a:prstGeom>
        </p:spPr>
      </p:pic>
    </p:spTree>
    <p:extLst>
      <p:ext uri="{BB962C8B-B14F-4D97-AF65-F5344CB8AC3E}">
        <p14:creationId xmlns:p14="http://schemas.microsoft.com/office/powerpoint/2010/main" val="24573962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ESL Literacy Pedagogical Considerations</a:t>
            </a:r>
            <a:endParaRPr lang="en-US" dirty="0"/>
          </a:p>
        </p:txBody>
      </p:sp>
      <p:sp>
        <p:nvSpPr>
          <p:cNvPr id="3" name="Content Placeholder 2"/>
          <p:cNvSpPr>
            <a:spLocks noGrp="1"/>
          </p:cNvSpPr>
          <p:nvPr>
            <p:ph idx="1"/>
          </p:nvPr>
        </p:nvSpPr>
        <p:spPr/>
        <p:txBody>
          <a:bodyPr>
            <a:normAutofit lnSpcReduction="10000"/>
          </a:bodyPr>
          <a:lstStyle/>
          <a:p>
            <a:r>
              <a:rPr lang="en-CA" dirty="0" smtClean="0"/>
              <a:t>E-learning needs for literacy learners are recognized as being distinct.</a:t>
            </a:r>
          </a:p>
          <a:p>
            <a:pPr>
              <a:buNone/>
            </a:pPr>
            <a:endParaRPr lang="en-CA" dirty="0" smtClean="0"/>
          </a:p>
          <a:p>
            <a:r>
              <a:rPr lang="en-CA" dirty="0"/>
              <a:t>New concepts using technology are introduced slowly, incrementally, and systematically</a:t>
            </a:r>
            <a:r>
              <a:rPr lang="en-CA" dirty="0" smtClean="0"/>
              <a:t>.</a:t>
            </a:r>
          </a:p>
          <a:p>
            <a:pPr marL="0" indent="0">
              <a:buNone/>
            </a:pPr>
            <a:endParaRPr lang="en-CA" dirty="0"/>
          </a:p>
          <a:p>
            <a:r>
              <a:rPr lang="en-CA" dirty="0" smtClean="0"/>
              <a:t>Collaborative learning is encouraged and learning with computers is viewed as a social activity.</a:t>
            </a:r>
          </a:p>
          <a:p>
            <a:pPr>
              <a:buNone/>
            </a:pPr>
            <a:endParaRPr lang="en-CA" dirty="0" smtClean="0"/>
          </a:p>
          <a:p>
            <a:pPr>
              <a:buNone/>
            </a:pPr>
            <a:endParaRPr lang="en-CA" dirty="0" smtClean="0"/>
          </a:p>
        </p:txBody>
      </p:sp>
      <p:pic>
        <p:nvPicPr>
          <p:cNvPr id="4" name="Jenn Slide 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830" y="583736"/>
            <a:ext cx="812800" cy="812800"/>
          </a:xfrm>
          <a:prstGeom prst="rect">
            <a:avLst/>
          </a:prstGeom>
        </p:spPr>
      </p:pic>
    </p:spTree>
    <p:extLst>
      <p:ext uri="{BB962C8B-B14F-4D97-AF65-F5344CB8AC3E}">
        <p14:creationId xmlns:p14="http://schemas.microsoft.com/office/powerpoint/2010/main" val="26334576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ESL Literacy Pedagogical Considerations</a:t>
            </a:r>
            <a:endParaRPr lang="en-US" dirty="0"/>
          </a:p>
        </p:txBody>
      </p:sp>
      <p:sp>
        <p:nvSpPr>
          <p:cNvPr id="3" name="Content Placeholder 2"/>
          <p:cNvSpPr>
            <a:spLocks noGrp="1"/>
          </p:cNvSpPr>
          <p:nvPr>
            <p:ph idx="1"/>
          </p:nvPr>
        </p:nvSpPr>
        <p:spPr/>
        <p:txBody>
          <a:bodyPr>
            <a:normAutofit/>
          </a:bodyPr>
          <a:lstStyle/>
          <a:p>
            <a:pPr>
              <a:buNone/>
            </a:pPr>
            <a:endParaRPr lang="en-CA" dirty="0" smtClean="0"/>
          </a:p>
          <a:p>
            <a:r>
              <a:rPr lang="en-CA" dirty="0" smtClean="0"/>
              <a:t>E-learning activities aim to enable learners to become autonomous technology users.</a:t>
            </a:r>
          </a:p>
          <a:p>
            <a:endParaRPr lang="en-CA" dirty="0" smtClean="0"/>
          </a:p>
          <a:p>
            <a:r>
              <a:rPr lang="en-CA" dirty="0" smtClean="0"/>
              <a:t>Technological skills are considered a type of literacy, not a skill separate from literacy.</a:t>
            </a:r>
            <a:endParaRPr lang="en-US" dirty="0"/>
          </a:p>
        </p:txBody>
      </p:sp>
      <p:pic>
        <p:nvPicPr>
          <p:cNvPr id="4" name="Jenn Slide 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178" y="655196"/>
            <a:ext cx="812800" cy="812800"/>
          </a:xfrm>
          <a:prstGeom prst="rect">
            <a:avLst/>
          </a:prstGeom>
        </p:spPr>
      </p:pic>
    </p:spTree>
    <p:extLst>
      <p:ext uri="{BB962C8B-B14F-4D97-AF65-F5344CB8AC3E}">
        <p14:creationId xmlns:p14="http://schemas.microsoft.com/office/powerpoint/2010/main" val="31102491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a:r>
            <a:br>
              <a:rPr lang="en-CA" dirty="0" smtClean="0"/>
            </a:br>
            <a:r>
              <a:rPr lang="en-CA" dirty="0" smtClean="0"/>
              <a:t/>
            </a:r>
            <a:br>
              <a:rPr lang="en-CA" dirty="0" smtClean="0"/>
            </a:br>
            <a:r>
              <a:rPr lang="en-CA" dirty="0" smtClean="0"/>
              <a:t>Learners</a:t>
            </a:r>
            <a:endParaRPr lang="en-US" dirty="0"/>
          </a:p>
        </p:txBody>
      </p:sp>
      <p:sp>
        <p:nvSpPr>
          <p:cNvPr id="3" name="Content Placeholder 2"/>
          <p:cNvSpPr>
            <a:spLocks noGrp="1"/>
          </p:cNvSpPr>
          <p:nvPr>
            <p:ph idx="1"/>
          </p:nvPr>
        </p:nvSpPr>
        <p:spPr>
          <a:xfrm>
            <a:off x="457200" y="1646237"/>
            <a:ext cx="8229600" cy="4961392"/>
          </a:xfrm>
        </p:spPr>
        <p:txBody>
          <a:bodyPr>
            <a:normAutofit fontScale="92500" lnSpcReduction="10000"/>
          </a:bodyPr>
          <a:lstStyle/>
          <a:p>
            <a:r>
              <a:rPr lang="en-CA" dirty="0" smtClean="0"/>
              <a:t>Learners are given opportunities to develop technological skills that match their personal goals, needs, and plans.</a:t>
            </a:r>
          </a:p>
          <a:p>
            <a:pPr>
              <a:buNone/>
            </a:pPr>
            <a:endParaRPr lang="en-CA" dirty="0" smtClean="0"/>
          </a:p>
          <a:p>
            <a:r>
              <a:rPr lang="en-CA" dirty="0" smtClean="0"/>
              <a:t>Learners feel that their religious and/or cultural beliefs about technology are respected.</a:t>
            </a:r>
          </a:p>
          <a:p>
            <a:pPr>
              <a:buNone/>
            </a:pPr>
            <a:endParaRPr lang="en-US" dirty="0" smtClean="0"/>
          </a:p>
          <a:p>
            <a:r>
              <a:rPr lang="en-CA" dirty="0" smtClean="0"/>
              <a:t>Learners are given strong instructional support when using technology to help ease frustrations with technology.</a:t>
            </a:r>
          </a:p>
          <a:p>
            <a:endParaRPr lang="en-CA" dirty="0" smtClean="0"/>
          </a:p>
        </p:txBody>
      </p:sp>
      <p:pic>
        <p:nvPicPr>
          <p:cNvPr id="4" name="Jenn Slide 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1999" y="583736"/>
            <a:ext cx="812800" cy="812800"/>
          </a:xfrm>
          <a:prstGeom prst="rect">
            <a:avLst/>
          </a:prstGeom>
        </p:spPr>
      </p:pic>
    </p:spTree>
    <p:extLst>
      <p:ext uri="{BB962C8B-B14F-4D97-AF65-F5344CB8AC3E}">
        <p14:creationId xmlns:p14="http://schemas.microsoft.com/office/powerpoint/2010/main" val="38662287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a:r>
            <a:br>
              <a:rPr lang="en-CA" dirty="0" smtClean="0"/>
            </a:br>
            <a:r>
              <a:rPr lang="en-CA" dirty="0" smtClean="0"/>
              <a:t/>
            </a:r>
            <a:br>
              <a:rPr lang="en-CA" dirty="0" smtClean="0"/>
            </a:br>
            <a:r>
              <a:rPr lang="en-CA" dirty="0" smtClean="0"/>
              <a:t>Learners</a:t>
            </a:r>
            <a:endParaRPr lang="en-US" dirty="0"/>
          </a:p>
        </p:txBody>
      </p:sp>
      <p:sp>
        <p:nvSpPr>
          <p:cNvPr id="3" name="Content Placeholder 2"/>
          <p:cNvSpPr>
            <a:spLocks noGrp="1"/>
          </p:cNvSpPr>
          <p:nvPr>
            <p:ph idx="1"/>
          </p:nvPr>
        </p:nvSpPr>
        <p:spPr>
          <a:xfrm>
            <a:off x="457200" y="1646237"/>
            <a:ext cx="8229600" cy="4961392"/>
          </a:xfrm>
        </p:spPr>
        <p:txBody>
          <a:bodyPr>
            <a:normAutofit fontScale="92500" lnSpcReduction="20000"/>
          </a:bodyPr>
          <a:lstStyle/>
          <a:p>
            <a:endParaRPr lang="en-CA" dirty="0" smtClean="0"/>
          </a:p>
          <a:p>
            <a:r>
              <a:rPr lang="en-CA" dirty="0" smtClean="0"/>
              <a:t>Learners are introduced to navigating basic technologies needed for everyday life, such as operating microwaves, ticket vendors, and ATMs.</a:t>
            </a:r>
          </a:p>
          <a:p>
            <a:pPr>
              <a:buNone/>
            </a:pPr>
            <a:endParaRPr lang="en-CA" dirty="0" smtClean="0"/>
          </a:p>
          <a:p>
            <a:r>
              <a:rPr lang="en-CA" dirty="0" smtClean="0"/>
              <a:t>E-learning activities that are fun and emphasize aural skills, such as videos and simple online games are included.</a:t>
            </a:r>
          </a:p>
          <a:p>
            <a:endParaRPr lang="en-CA" dirty="0" smtClean="0"/>
          </a:p>
          <a:p>
            <a:r>
              <a:rPr lang="en-CA" dirty="0" smtClean="0"/>
              <a:t>Learners are encouraged to discover how to find and learn to use novel technological resources autonomously.</a:t>
            </a:r>
            <a:endParaRPr lang="en-US" dirty="0"/>
          </a:p>
        </p:txBody>
      </p:sp>
      <p:pic>
        <p:nvPicPr>
          <p:cNvPr id="4" name="Jenn Slide 1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0944" y="583736"/>
            <a:ext cx="812800" cy="812800"/>
          </a:xfrm>
          <a:prstGeom prst="rect">
            <a:avLst/>
          </a:prstGeom>
        </p:spPr>
      </p:pic>
    </p:spTree>
    <p:extLst>
      <p:ext uri="{BB962C8B-B14F-4D97-AF65-F5344CB8AC3E}">
        <p14:creationId xmlns:p14="http://schemas.microsoft.com/office/powerpoint/2010/main" val="12628761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Instructors</a:t>
            </a:r>
            <a:endParaRPr lang="en-US" dirty="0"/>
          </a:p>
        </p:txBody>
      </p:sp>
      <p:sp>
        <p:nvSpPr>
          <p:cNvPr id="3" name="Content Placeholder 2"/>
          <p:cNvSpPr>
            <a:spLocks noGrp="1"/>
          </p:cNvSpPr>
          <p:nvPr>
            <p:ph idx="1"/>
          </p:nvPr>
        </p:nvSpPr>
        <p:spPr/>
        <p:txBody>
          <a:bodyPr>
            <a:normAutofit/>
          </a:bodyPr>
          <a:lstStyle/>
          <a:p>
            <a:r>
              <a:rPr lang="en-CA" dirty="0" smtClean="0"/>
              <a:t>The instructor is given professional development opportunities and training in using technology with ESL literacy learners.</a:t>
            </a:r>
          </a:p>
          <a:p>
            <a:endParaRPr lang="en-CA" dirty="0" smtClean="0"/>
          </a:p>
          <a:p>
            <a:r>
              <a:rPr lang="en-CA" dirty="0" smtClean="0"/>
              <a:t>Adequate time for preparing materials combining technology and language learning outcomes is provided to the instructor.</a:t>
            </a:r>
          </a:p>
          <a:p>
            <a:endParaRPr lang="en-CA" dirty="0" smtClean="0"/>
          </a:p>
        </p:txBody>
      </p:sp>
      <p:pic>
        <p:nvPicPr>
          <p:cNvPr id="4" name="Jenn Slide 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583736"/>
            <a:ext cx="812800" cy="812800"/>
          </a:xfrm>
          <a:prstGeom prst="rect">
            <a:avLst/>
          </a:prstGeom>
        </p:spPr>
      </p:pic>
    </p:spTree>
    <p:extLst>
      <p:ext uri="{BB962C8B-B14F-4D97-AF65-F5344CB8AC3E}">
        <p14:creationId xmlns:p14="http://schemas.microsoft.com/office/powerpoint/2010/main" val="39292869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Instructors</a:t>
            </a:r>
            <a:endParaRPr lang="en-US" dirty="0"/>
          </a:p>
        </p:txBody>
      </p:sp>
      <p:sp>
        <p:nvSpPr>
          <p:cNvPr id="3" name="Content Placeholder 2"/>
          <p:cNvSpPr>
            <a:spLocks noGrp="1"/>
          </p:cNvSpPr>
          <p:nvPr>
            <p:ph idx="1"/>
          </p:nvPr>
        </p:nvSpPr>
        <p:spPr/>
        <p:txBody>
          <a:bodyPr>
            <a:normAutofit lnSpcReduction="10000"/>
          </a:bodyPr>
          <a:lstStyle/>
          <a:p>
            <a:endParaRPr lang="en-CA" dirty="0" smtClean="0"/>
          </a:p>
          <a:p>
            <a:r>
              <a:rPr lang="en-CA" dirty="0" smtClean="0"/>
              <a:t>The instructor is aware of the different types of media and online learning opportunities available to ESL literacy learners.</a:t>
            </a:r>
          </a:p>
          <a:p>
            <a:pPr>
              <a:buNone/>
            </a:pPr>
            <a:endParaRPr lang="en-CA" dirty="0" smtClean="0"/>
          </a:p>
          <a:p>
            <a:r>
              <a:rPr lang="en-CA" dirty="0" smtClean="0"/>
              <a:t>The Instructor uses technology in his or her own teaching, such as using PowerPoint presentations in class or showing online videos.</a:t>
            </a:r>
            <a:endParaRPr lang="en-US" dirty="0"/>
          </a:p>
        </p:txBody>
      </p:sp>
      <p:pic>
        <p:nvPicPr>
          <p:cNvPr id="4" name="Jenn Slide 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583736"/>
            <a:ext cx="812800" cy="812800"/>
          </a:xfrm>
          <a:prstGeom prst="rect">
            <a:avLst/>
          </a:prstGeom>
        </p:spPr>
      </p:pic>
    </p:spTree>
    <p:extLst>
      <p:ext uri="{BB962C8B-B14F-4D97-AF65-F5344CB8AC3E}">
        <p14:creationId xmlns:p14="http://schemas.microsoft.com/office/powerpoint/2010/main" val="42716694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 &amp; Resources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Pdf</a:t>
            </a:r>
            <a:r>
              <a:rPr lang="en-US" dirty="0" smtClean="0"/>
              <a:t> versions of the Guide for ESL/e-learning in rural Alberta can be downloaded at no charge from the ATESL Resource Database</a:t>
            </a:r>
          </a:p>
          <a:p>
            <a:endParaRPr lang="en-US" dirty="0" smtClean="0"/>
          </a:p>
          <a:p>
            <a:r>
              <a:rPr lang="en-US" dirty="0" smtClean="0"/>
              <a:t>Limited hard copies are available from Daylight Consulting.</a:t>
            </a:r>
          </a:p>
          <a:p>
            <a:endParaRPr lang="en-US" dirty="0"/>
          </a:p>
          <a:p>
            <a:r>
              <a:rPr lang="en-US" dirty="0" smtClean="0"/>
              <a:t>Requests for information and questions should be emailed to: </a:t>
            </a:r>
            <a:r>
              <a:rPr lang="en-US" dirty="0" smtClean="0">
                <a:hlinkClick r:id="rId5"/>
              </a:rPr>
              <a:t>daylightconsulting@shaw.ca</a:t>
            </a:r>
            <a:endParaRPr lang="en-US" dirty="0" smtClean="0"/>
          </a:p>
          <a:p>
            <a:endParaRPr lang="en-US" dirty="0" smtClean="0"/>
          </a:p>
          <a:p>
            <a:endParaRPr lang="en-US" dirty="0"/>
          </a:p>
          <a:p>
            <a:endParaRPr lang="en-US" dirty="0"/>
          </a:p>
        </p:txBody>
      </p:sp>
      <p:pic>
        <p:nvPicPr>
          <p:cNvPr id="4" name="Jenn Slide 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7676" y="583736"/>
            <a:ext cx="812800" cy="812800"/>
          </a:xfrm>
          <a:prstGeom prst="rect">
            <a:avLst/>
          </a:prstGeom>
        </p:spPr>
      </p:pic>
    </p:spTree>
    <p:extLst>
      <p:ext uri="{BB962C8B-B14F-4D97-AF65-F5344CB8AC3E}">
        <p14:creationId xmlns:p14="http://schemas.microsoft.com/office/powerpoint/2010/main" val="3782187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ESL/e-learning in rural Alberta</a:t>
            </a:r>
            <a:endParaRPr lang="en-US" dirty="0"/>
          </a:p>
        </p:txBody>
      </p:sp>
      <p:sp>
        <p:nvSpPr>
          <p:cNvPr id="3" name="Content Placeholder 2"/>
          <p:cNvSpPr>
            <a:spLocks noGrp="1"/>
          </p:cNvSpPr>
          <p:nvPr>
            <p:ph idx="1"/>
          </p:nvPr>
        </p:nvSpPr>
        <p:spPr/>
        <p:txBody>
          <a:bodyPr/>
          <a:lstStyle/>
          <a:p>
            <a:pPr>
              <a:buNone/>
            </a:pPr>
            <a:r>
              <a:rPr lang="en-US" dirty="0" smtClean="0"/>
              <a:t>Welcome to our online presentation on meeting the e-learning needs of ESL learners in rural Alberta.</a:t>
            </a:r>
          </a:p>
          <a:p>
            <a:pPr>
              <a:buNone/>
            </a:pPr>
            <a:r>
              <a:rPr lang="en-US" dirty="0" smtClean="0"/>
              <a:t>Each slide of this </a:t>
            </a:r>
            <a:r>
              <a:rPr lang="en-US" dirty="0" err="1" smtClean="0"/>
              <a:t>Powerpoint</a:t>
            </a:r>
            <a:r>
              <a:rPr lang="en-US" dirty="0" smtClean="0"/>
              <a:t> contains an audio file. To access the audio file click the icon.</a:t>
            </a:r>
          </a:p>
          <a:p>
            <a:pPr>
              <a:buNone/>
            </a:pPr>
            <a:r>
              <a:rPr lang="en-US" dirty="0" smtClean="0"/>
              <a:t> </a:t>
            </a:r>
          </a:p>
          <a:p>
            <a:pPr>
              <a:buNone/>
            </a:pPr>
            <a:r>
              <a:rPr lang="en-US" dirty="0" smtClean="0"/>
              <a:t>The transcript of the audio file can be found in the notes section of each slide.</a:t>
            </a:r>
            <a:endParaRPr lang="en-US" dirty="0"/>
          </a:p>
        </p:txBody>
      </p:sp>
      <p:pic>
        <p:nvPicPr>
          <p:cNvPr id="4" name="Slid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6343" y="4217919"/>
            <a:ext cx="812800" cy="812800"/>
          </a:xfrm>
          <a:prstGeom prst="rect">
            <a:avLst/>
          </a:prstGeom>
        </p:spPr>
      </p:pic>
    </p:spTree>
    <p:extLst>
      <p:ext uri="{BB962C8B-B14F-4D97-AF65-F5344CB8AC3E}">
        <p14:creationId xmlns:p14="http://schemas.microsoft.com/office/powerpoint/2010/main" val="23657768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7748"/>
            <a:ext cx="8229600" cy="6361225"/>
          </a:xfrm>
        </p:spPr>
        <p:txBody>
          <a:bodyPr>
            <a:normAutofit fontScale="40000" lnSpcReduction="20000"/>
          </a:bodyPr>
          <a:lstStyle/>
          <a:p>
            <a:r>
              <a:rPr lang="en-US" sz="4500" dirty="0" smtClean="0"/>
              <a:t>References</a:t>
            </a:r>
          </a:p>
          <a:p>
            <a:pPr marL="0" indent="0">
              <a:buNone/>
            </a:pPr>
            <a:endParaRPr lang="en-CA" dirty="0" smtClean="0"/>
          </a:p>
          <a:p>
            <a:pPr marL="0" indent="0">
              <a:buNone/>
            </a:pPr>
            <a:r>
              <a:rPr lang="en-CA" sz="3800" dirty="0" smtClean="0"/>
              <a:t>Abbott</a:t>
            </a:r>
            <a:r>
              <a:rPr lang="en-CA" sz="3800" dirty="0"/>
              <a:t>, C. (2007). E-inclusion: Learning difficulties and computer-related technologies. </a:t>
            </a:r>
            <a:r>
              <a:rPr lang="en-CA" sz="3800" dirty="0" err="1"/>
              <a:t>Futurelab</a:t>
            </a:r>
            <a:r>
              <a:rPr lang="en-CA" sz="3800" dirty="0"/>
              <a:t> Report </a:t>
            </a:r>
            <a:r>
              <a:rPr lang="en-CA" sz="3800" dirty="0" smtClean="0"/>
              <a:t>15</a:t>
            </a:r>
            <a:r>
              <a:rPr lang="en-CA" sz="3800" dirty="0"/>
              <a:t>. Bristol: Future Lab, University of Bristol. Retrieved April 24, 2009, from </a:t>
            </a:r>
            <a:r>
              <a:rPr lang="en-CA" sz="3800" u="sng" dirty="0">
                <a:hlinkClick r:id="rId3"/>
              </a:rPr>
              <a:t>http://www.futurelab.org.uk/litreviews</a:t>
            </a:r>
            <a:endParaRPr lang="en-US" sz="3800" dirty="0"/>
          </a:p>
          <a:p>
            <a:pPr marL="0" indent="0">
              <a:buNone/>
            </a:pPr>
            <a:endParaRPr lang="en-CA" sz="3800" dirty="0" smtClean="0"/>
          </a:p>
          <a:p>
            <a:pPr marL="0" indent="0">
              <a:buNone/>
            </a:pPr>
            <a:r>
              <a:rPr lang="en-CA" sz="3800" dirty="0" smtClean="0"/>
              <a:t>Andrews</a:t>
            </a:r>
            <a:r>
              <a:rPr lang="en-CA" sz="3800" dirty="0"/>
              <a:t>, H. (2005). Tips for teaching ESL beginners and pre-literate adults. </a:t>
            </a:r>
            <a:r>
              <a:rPr lang="en-CA" sz="3800" i="1" dirty="0"/>
              <a:t>The Internet TESL Journal, </a:t>
            </a:r>
            <a:r>
              <a:rPr lang="en-US" sz="3800" dirty="0"/>
              <a:t> </a:t>
            </a:r>
            <a:r>
              <a:rPr lang="en-CA" sz="3800" i="1" dirty="0" smtClean="0"/>
              <a:t>10</a:t>
            </a:r>
            <a:r>
              <a:rPr lang="en-CA" sz="3800" dirty="0"/>
              <a:t>. Retrieved from </a:t>
            </a:r>
            <a:r>
              <a:rPr lang="en-CA" sz="3800" u="sng" dirty="0">
                <a:hlinkClick r:id="rId4"/>
              </a:rPr>
              <a:t>http://iteslj.org/Techniques/Andrews-Beginners.html</a:t>
            </a:r>
            <a:endParaRPr lang="en-US" sz="3800" dirty="0"/>
          </a:p>
          <a:p>
            <a:pPr marL="0" indent="0">
              <a:buNone/>
            </a:pPr>
            <a:endParaRPr lang="en-CA" sz="3800" dirty="0" smtClean="0"/>
          </a:p>
          <a:p>
            <a:pPr marL="0" indent="0">
              <a:buNone/>
            </a:pPr>
            <a:r>
              <a:rPr lang="en-CA" sz="3800" dirty="0" smtClean="0"/>
              <a:t>ATESL</a:t>
            </a:r>
            <a:r>
              <a:rPr lang="en-CA" sz="3800" dirty="0"/>
              <a:t>. (2009). ATESL: Best Practices for Adult ESL &amp; LINC programming in Alberta. ATESL: Edmonton, </a:t>
            </a:r>
            <a:r>
              <a:rPr lang="en-US" sz="3800" dirty="0"/>
              <a:t> </a:t>
            </a:r>
            <a:r>
              <a:rPr lang="en-CA" sz="3800" dirty="0" smtClean="0"/>
              <a:t>Alberta.</a:t>
            </a:r>
            <a:endParaRPr lang="en-US" sz="3800" dirty="0"/>
          </a:p>
          <a:p>
            <a:pPr marL="0" indent="0">
              <a:buNone/>
            </a:pPr>
            <a:endParaRPr lang="en-US" sz="3800" dirty="0"/>
          </a:p>
          <a:p>
            <a:pPr marL="0" indent="0">
              <a:buNone/>
            </a:pPr>
            <a:r>
              <a:rPr lang="en-CA" sz="3800" dirty="0" smtClean="0"/>
              <a:t>Australian </a:t>
            </a:r>
            <a:r>
              <a:rPr lang="en-CA" sz="3800" dirty="0"/>
              <a:t>Institute for Social Research. (2006). </a:t>
            </a:r>
            <a:r>
              <a:rPr lang="en-CA" sz="3800" i="1" dirty="0"/>
              <a:t>The digital divide: Barriers to e-learning</a:t>
            </a:r>
            <a:r>
              <a:rPr lang="en-CA" sz="3800" dirty="0"/>
              <a:t>.  Adelaide, SA: </a:t>
            </a:r>
            <a:r>
              <a:rPr lang="en-US" sz="3800" dirty="0"/>
              <a:t> </a:t>
            </a:r>
            <a:r>
              <a:rPr lang="en-CA" sz="3800" dirty="0" smtClean="0"/>
              <a:t>University </a:t>
            </a:r>
            <a:r>
              <a:rPr lang="en-CA" sz="3800" dirty="0"/>
              <a:t>of Adelaide. Retrieved from </a:t>
            </a:r>
            <a:r>
              <a:rPr lang="en-CA" sz="3800" u="sng" dirty="0">
                <a:hlinkClick r:id="rId5"/>
              </a:rPr>
              <a:t>http://www.community.ca/docs/convergence_situating.pdf</a:t>
            </a:r>
            <a:r>
              <a:rPr lang="en-CA" sz="3800" dirty="0"/>
              <a:t>.</a:t>
            </a:r>
            <a:endParaRPr lang="en-US" sz="3800" dirty="0"/>
          </a:p>
          <a:p>
            <a:pPr marL="0" indent="0">
              <a:buNone/>
            </a:pPr>
            <a:endParaRPr lang="en-CA" sz="3800" dirty="0" smtClean="0"/>
          </a:p>
          <a:p>
            <a:pPr marL="0" indent="0">
              <a:buNone/>
            </a:pPr>
            <a:r>
              <a:rPr lang="en-CA" sz="3800" dirty="0" err="1" smtClean="0"/>
              <a:t>Beshiri</a:t>
            </a:r>
            <a:r>
              <a:rPr lang="en-CA" sz="3800" dirty="0"/>
              <a:t>, R. &amp; He, J. (2009). Immigrants in rural Canada: 2006. </a:t>
            </a:r>
            <a:r>
              <a:rPr lang="en-CA" sz="3800" i="1" dirty="0"/>
              <a:t>Rural and Small Town Canada Analysis </a:t>
            </a:r>
            <a:r>
              <a:rPr lang="en-US" sz="3800" dirty="0"/>
              <a:t> </a:t>
            </a:r>
            <a:r>
              <a:rPr lang="en-CA" sz="3800" i="1" dirty="0" smtClean="0"/>
              <a:t>Bulletin</a:t>
            </a:r>
            <a:r>
              <a:rPr lang="en-CA" sz="3800" i="1" dirty="0"/>
              <a:t>, 8</a:t>
            </a:r>
            <a:r>
              <a:rPr lang="en-CA" sz="3800" dirty="0"/>
              <a:t>. </a:t>
            </a:r>
            <a:endParaRPr lang="en-US" sz="3800" dirty="0"/>
          </a:p>
          <a:p>
            <a:pPr marL="0" indent="0">
              <a:buNone/>
            </a:pPr>
            <a:endParaRPr lang="en-CA" sz="3800" dirty="0" smtClean="0"/>
          </a:p>
          <a:p>
            <a:pPr marL="0" indent="0">
              <a:buNone/>
            </a:pPr>
            <a:r>
              <a:rPr lang="en-CA" sz="3800" dirty="0" smtClean="0"/>
              <a:t>Bow </a:t>
            </a:r>
            <a:r>
              <a:rPr lang="en-CA" sz="3800" dirty="0"/>
              <a:t>Valley College. (2009</a:t>
            </a:r>
            <a:r>
              <a:rPr lang="en-CA" sz="3800" i="1" dirty="0"/>
              <a:t>). Learning for LIFE: An ESL literacy handbook</a:t>
            </a:r>
            <a:r>
              <a:rPr lang="en-CA" sz="3800" dirty="0"/>
              <a:t>. Bow Valley College: Calgary.</a:t>
            </a:r>
            <a:endParaRPr lang="en-US" sz="3800" dirty="0"/>
          </a:p>
          <a:p>
            <a:pPr marL="0" indent="0">
              <a:buNone/>
            </a:pPr>
            <a:endParaRPr lang="en-CA" sz="3800" dirty="0" smtClean="0"/>
          </a:p>
          <a:p>
            <a:pPr marL="0" indent="0">
              <a:buNone/>
            </a:pPr>
            <a:endParaRPr lang="en-CA" sz="3800" dirty="0" smtClean="0"/>
          </a:p>
          <a:p>
            <a:pPr marL="0" indent="0">
              <a:buNone/>
            </a:pPr>
            <a:r>
              <a:rPr lang="en-CA" sz="3800" dirty="0" smtClean="0"/>
              <a:t>Burt</a:t>
            </a:r>
            <a:r>
              <a:rPr lang="en-CA" sz="3800" dirty="0"/>
              <a:t>, M. Peyton, J.K. , &amp; </a:t>
            </a:r>
            <a:r>
              <a:rPr lang="en-CA" sz="3800" dirty="0" err="1"/>
              <a:t>Schaetzel</a:t>
            </a:r>
            <a:r>
              <a:rPr lang="en-CA" sz="3800" dirty="0"/>
              <a:t>, K. (2008). Working with adult English language learners with limited </a:t>
            </a:r>
            <a:r>
              <a:rPr lang="en-US" sz="3800" dirty="0"/>
              <a:t> </a:t>
            </a:r>
            <a:r>
              <a:rPr lang="en-CA" sz="3800" dirty="0" smtClean="0"/>
              <a:t>literacy</a:t>
            </a:r>
            <a:r>
              <a:rPr lang="en-CA" sz="3800" dirty="0"/>
              <a:t>: Research, practice, and professional development. Retrieved from </a:t>
            </a:r>
            <a:r>
              <a:rPr lang="en-CA" sz="3800" u="sng" dirty="0">
                <a:hlinkClick r:id="rId6"/>
              </a:rPr>
              <a:t>http://www.cal.org/caelanetwork/pdfs/LimitedLiteracyFinalWeb.pdf</a:t>
            </a:r>
            <a:endParaRPr lang="en-US" sz="3800" dirty="0"/>
          </a:p>
          <a:p>
            <a:pPr marL="0" indent="0">
              <a:buNone/>
            </a:pPr>
            <a:endParaRPr lang="en-US" sz="3800" dirty="0" smtClean="0"/>
          </a:p>
          <a:p>
            <a:pPr marL="0" indent="0">
              <a:buNone/>
            </a:pPr>
            <a:r>
              <a:rPr lang="en-CA" sz="3800" dirty="0" err="1"/>
              <a:t>Chapelle</a:t>
            </a:r>
            <a:r>
              <a:rPr lang="en-CA" sz="3800" dirty="0"/>
              <a:t>, C. (2007). Technology and second language acquisition. </a:t>
            </a:r>
            <a:r>
              <a:rPr lang="en-CA" sz="3800" i="1" dirty="0"/>
              <a:t>Annual Review of Applied </a:t>
            </a:r>
            <a:r>
              <a:rPr lang="en-CA" sz="3800" i="1" dirty="0" smtClean="0"/>
              <a:t>Linguistics, 27</a:t>
            </a:r>
            <a:r>
              <a:rPr lang="en-CA" sz="3800" dirty="0"/>
              <a:t>, 98-114.</a:t>
            </a:r>
            <a:endParaRPr lang="en-US" sz="3800" dirty="0"/>
          </a:p>
          <a:p>
            <a:pPr marL="0" indent="0">
              <a:buNone/>
            </a:pPr>
            <a:endParaRPr lang="en-CA" sz="3800" dirty="0" smtClean="0"/>
          </a:p>
          <a:p>
            <a:pPr marL="0" indent="0">
              <a:buNone/>
            </a:pPr>
            <a:r>
              <a:rPr lang="en-CA" sz="3800" dirty="0" err="1" smtClean="0"/>
              <a:t>Chapelle</a:t>
            </a:r>
            <a:r>
              <a:rPr lang="en-CA" sz="3800" dirty="0"/>
              <a:t>, C. (1998). Multimedia CALL: Lessons to be learned from research on second </a:t>
            </a:r>
            <a:r>
              <a:rPr lang="en-CA" sz="3800" dirty="0" smtClean="0"/>
              <a:t>language acquisition. </a:t>
            </a:r>
            <a:r>
              <a:rPr lang="en-CA" sz="3800" i="1" dirty="0" smtClean="0"/>
              <a:t>Language Learning and Technology, 2</a:t>
            </a:r>
            <a:r>
              <a:rPr lang="en-CA" sz="3800" dirty="0" smtClean="0"/>
              <a:t>, 21-39.</a:t>
            </a:r>
            <a:endParaRPr lang="en-US" sz="3800" dirty="0" smtClean="0"/>
          </a:p>
          <a:p>
            <a:pPr marL="0" indent="0">
              <a:buNone/>
            </a:pPr>
            <a:endParaRPr lang="en-US" sz="3800" dirty="0"/>
          </a:p>
        </p:txBody>
      </p:sp>
    </p:spTree>
    <p:extLst>
      <p:ext uri="{BB962C8B-B14F-4D97-AF65-F5344CB8AC3E}">
        <p14:creationId xmlns:p14="http://schemas.microsoft.com/office/powerpoint/2010/main" val="3314550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9661"/>
            <a:ext cx="8229600" cy="5753708"/>
          </a:xfrm>
        </p:spPr>
        <p:txBody>
          <a:bodyPr>
            <a:noAutofit/>
          </a:bodyPr>
          <a:lstStyle/>
          <a:p>
            <a:pPr marL="0" indent="0">
              <a:buNone/>
            </a:pPr>
            <a:r>
              <a:rPr lang="en-CA" sz="1500" dirty="0" err="1"/>
              <a:t>Condellie</a:t>
            </a:r>
            <a:r>
              <a:rPr lang="en-CA" sz="1500" dirty="0"/>
              <a:t>, L. Wrigley, H. Yoon, K., </a:t>
            </a:r>
            <a:r>
              <a:rPr lang="en-CA" sz="1500" dirty="0" err="1"/>
              <a:t>Seburn</a:t>
            </a:r>
            <a:r>
              <a:rPr lang="en-CA" sz="1500" dirty="0"/>
              <a:t>, M., &amp; </a:t>
            </a:r>
            <a:r>
              <a:rPr lang="en-CA" sz="1500" dirty="0" err="1"/>
              <a:t>Cronen</a:t>
            </a:r>
            <a:r>
              <a:rPr lang="en-CA" sz="1500" dirty="0"/>
              <a:t>, S. (2004). Effective instruction for adult ESL </a:t>
            </a:r>
            <a:r>
              <a:rPr lang="en-US" sz="1500" dirty="0"/>
              <a:t> </a:t>
            </a:r>
            <a:r>
              <a:rPr lang="en-CA" sz="1500" dirty="0" smtClean="0"/>
              <a:t>literacy </a:t>
            </a:r>
            <a:r>
              <a:rPr lang="en-CA" sz="1500" dirty="0"/>
              <a:t>students: Findings from the </a:t>
            </a:r>
            <a:r>
              <a:rPr lang="en-CA" sz="1500" i="1" dirty="0"/>
              <a:t>What works study</a:t>
            </a:r>
            <a:r>
              <a:rPr lang="en-CA" sz="1500" dirty="0"/>
              <a:t> for adult ESL literacy students. Final Report, Washington DC: US department of Education. Retrieved from </a:t>
            </a:r>
            <a:r>
              <a:rPr lang="en-CA" sz="1500" u="sng" dirty="0">
                <a:hlinkClick r:id="rId2"/>
              </a:rPr>
              <a:t>http://lotos.library.uu.nl/publish/articles/000176/bookpart.pdf</a:t>
            </a:r>
            <a:endParaRPr lang="en-US" sz="1500" dirty="0"/>
          </a:p>
          <a:p>
            <a:endParaRPr lang="en-CA" sz="1500" dirty="0" smtClean="0"/>
          </a:p>
          <a:p>
            <a:pPr marL="0" indent="0">
              <a:buNone/>
            </a:pPr>
            <a:r>
              <a:rPr lang="en-CA" sz="1500" dirty="0" err="1" smtClean="0"/>
              <a:t>Croydan</a:t>
            </a:r>
            <a:r>
              <a:rPr lang="en-CA" sz="1500" dirty="0"/>
              <a:t>, A. (2005). </a:t>
            </a:r>
            <a:r>
              <a:rPr lang="en-CA" sz="1500" i="1" dirty="0"/>
              <a:t>Making it real: Teaching pre-literate adult refugee students. </a:t>
            </a:r>
            <a:r>
              <a:rPr lang="en-CA" sz="1500" dirty="0"/>
              <a:t>Retrieved from </a:t>
            </a:r>
            <a:r>
              <a:rPr lang="en-CA" sz="1500" u="sng" dirty="0" smtClean="0">
                <a:hlinkClick r:id="rId3"/>
              </a:rPr>
              <a:t>http</a:t>
            </a:r>
            <a:r>
              <a:rPr lang="en-CA" sz="1500" u="sng" dirty="0">
                <a:hlinkClick r:id="rId3"/>
              </a:rPr>
              <a:t>://literacynow.info/Page.aspx?nid=58#Making It Real: Teaching Adult Preliterate Refugee Students</a:t>
            </a:r>
            <a:endParaRPr lang="en-US" sz="1500" dirty="0"/>
          </a:p>
          <a:p>
            <a:pPr marL="0" indent="0">
              <a:buNone/>
            </a:pPr>
            <a:endParaRPr lang="en-CA" sz="1500" dirty="0" smtClean="0"/>
          </a:p>
          <a:p>
            <a:pPr marL="0" indent="0">
              <a:buNone/>
            </a:pPr>
            <a:r>
              <a:rPr lang="en-CA" sz="1500" dirty="0" smtClean="0"/>
              <a:t>Davis</a:t>
            </a:r>
            <a:r>
              <a:rPr lang="en-CA" sz="1500" dirty="0"/>
              <a:t>, N. E., Fletcher, J. &amp; Absalom, I. (2010). </a:t>
            </a:r>
            <a:r>
              <a:rPr lang="en-CA" sz="1500" i="1" dirty="0"/>
              <a:t>E-learning for adult literacy, language and numeracy. A </a:t>
            </a:r>
            <a:r>
              <a:rPr lang="en-US" sz="1500" dirty="0"/>
              <a:t> </a:t>
            </a:r>
            <a:r>
              <a:rPr lang="en-CA" sz="1500" i="1" dirty="0" smtClean="0"/>
              <a:t>case </a:t>
            </a:r>
            <a:r>
              <a:rPr lang="en-CA" sz="1500" i="1" dirty="0"/>
              <a:t>study of a polytechnic</a:t>
            </a:r>
            <a:r>
              <a:rPr lang="en-CA" sz="1500" dirty="0"/>
              <a:t>.  Wellington: Ministry of Education. Retrieved from </a:t>
            </a:r>
            <a:r>
              <a:rPr lang="en-CA" sz="1500" u="sng" dirty="0">
                <a:hlinkClick r:id="rId4"/>
              </a:rPr>
              <a:t>http://www.educationcounts.govt.nz/publications/tertiary_education/76970</a:t>
            </a:r>
            <a:endParaRPr lang="en-US" sz="1500" dirty="0"/>
          </a:p>
          <a:p>
            <a:pPr marL="0" indent="0">
              <a:buNone/>
            </a:pPr>
            <a:endParaRPr lang="en-CA" sz="1500" dirty="0" smtClean="0"/>
          </a:p>
          <a:p>
            <a:pPr marL="0" indent="0">
              <a:buNone/>
            </a:pPr>
            <a:r>
              <a:rPr lang="en-CA" sz="1500" dirty="0" smtClean="0"/>
              <a:t>Davis</a:t>
            </a:r>
            <a:r>
              <a:rPr lang="en-CA" sz="1500" dirty="0"/>
              <a:t>, N.E. &amp; Fletcher, J. (2010). </a:t>
            </a:r>
            <a:r>
              <a:rPr lang="en-CA" sz="1500" i="1" dirty="0"/>
              <a:t>E-learning for adult literacy, language, and numeracy</a:t>
            </a:r>
            <a:r>
              <a:rPr lang="en-CA" sz="1500" dirty="0"/>
              <a:t>.  Ministry of </a:t>
            </a:r>
            <a:endParaRPr lang="en-US" sz="1500" dirty="0"/>
          </a:p>
          <a:p>
            <a:pPr marL="0" indent="0">
              <a:buNone/>
            </a:pPr>
            <a:r>
              <a:rPr lang="en-CA" sz="1500" dirty="0"/>
              <a:t>education. Government of New Zealand. Retrieved from </a:t>
            </a:r>
            <a:r>
              <a:rPr lang="en-CA" sz="1500" u="sng" dirty="0">
                <a:hlinkClick r:id="rId5"/>
              </a:rPr>
              <a:t>http://www.educationcounts.govt.nz/publications/tertiary_education/76972</a:t>
            </a:r>
            <a:endParaRPr lang="en-US" sz="1500" dirty="0"/>
          </a:p>
          <a:p>
            <a:pPr marL="0" indent="0">
              <a:buNone/>
            </a:pPr>
            <a:endParaRPr lang="en-CA" sz="1500" dirty="0" smtClean="0"/>
          </a:p>
          <a:p>
            <a:pPr marL="0" indent="0">
              <a:buNone/>
            </a:pPr>
            <a:r>
              <a:rPr lang="en-CA" sz="1500" dirty="0" err="1" smtClean="0"/>
              <a:t>Eady</a:t>
            </a:r>
            <a:r>
              <a:rPr lang="en-CA" sz="1500" dirty="0"/>
              <a:t>, M. (2006). Literacy learning at a distance: A new approach. Retrieved </a:t>
            </a:r>
            <a:r>
              <a:rPr lang="en-CA" sz="1500" dirty="0" smtClean="0"/>
              <a:t>from http</a:t>
            </a:r>
            <a:r>
              <a:rPr lang="en-CA" sz="1500" dirty="0"/>
              <a:t>://www.resources.alpharoute.org/articles.asp.</a:t>
            </a:r>
            <a:endParaRPr lang="en-US" sz="1500" dirty="0"/>
          </a:p>
          <a:p>
            <a:pPr marL="0" indent="0">
              <a:buNone/>
            </a:pPr>
            <a:endParaRPr lang="en-US" sz="1500" dirty="0" smtClean="0"/>
          </a:p>
          <a:p>
            <a:pPr marL="0" indent="0">
              <a:buNone/>
            </a:pPr>
            <a:r>
              <a:rPr lang="en-US" sz="1500" dirty="0" smtClean="0"/>
              <a:t>Gardner</a:t>
            </a:r>
            <a:r>
              <a:rPr lang="en-US" sz="1500" dirty="0"/>
              <a:t>, S., </a:t>
            </a:r>
            <a:r>
              <a:rPr lang="en-US" sz="1500" dirty="0" err="1"/>
              <a:t>Polyzoi</a:t>
            </a:r>
            <a:r>
              <a:rPr lang="en-US" sz="1500" dirty="0"/>
              <a:t>, E., &amp; </a:t>
            </a:r>
            <a:r>
              <a:rPr lang="en-US" sz="1500" dirty="0" err="1"/>
              <a:t>Rampaul</a:t>
            </a:r>
            <a:r>
              <a:rPr lang="en-US" sz="1500" dirty="0"/>
              <a:t>, Y. (1996). </a:t>
            </a:r>
            <a:r>
              <a:rPr lang="en-CA" sz="1500" dirty="0"/>
              <a:t>Individual variables, literacy history, and ESL progress </a:t>
            </a:r>
            <a:r>
              <a:rPr lang="en-US" sz="1500" dirty="0"/>
              <a:t> </a:t>
            </a:r>
            <a:r>
              <a:rPr lang="en-CA" sz="1500" dirty="0" smtClean="0"/>
              <a:t>Among </a:t>
            </a:r>
            <a:r>
              <a:rPr lang="en-CA" sz="1500" dirty="0"/>
              <a:t>Kurdish and Bosnian immigrants. </a:t>
            </a:r>
            <a:r>
              <a:rPr lang="en-CA" sz="1500" i="1" dirty="0"/>
              <a:t>TESL Canada Journal, 14</a:t>
            </a:r>
            <a:r>
              <a:rPr lang="en-CA" sz="1500" dirty="0"/>
              <a:t>, 1-20</a:t>
            </a:r>
            <a:r>
              <a:rPr lang="en-CA" sz="1500" dirty="0" smtClean="0"/>
              <a:t>.</a:t>
            </a:r>
          </a:p>
          <a:p>
            <a:pPr marL="0" indent="0">
              <a:buNone/>
            </a:pPr>
            <a:endParaRPr lang="en-CA" sz="1500" dirty="0"/>
          </a:p>
          <a:p>
            <a:pPr marL="0" indent="0">
              <a:buNone/>
            </a:pPr>
            <a:r>
              <a:rPr lang="en-CA" sz="1500" dirty="0"/>
              <a:t>Getting Online Project. (2008). Getting Online: a Research Report on Online Learning for Canadian </a:t>
            </a:r>
            <a:r>
              <a:rPr lang="en-CA" sz="1500" dirty="0" smtClean="0"/>
              <a:t>Literacy </a:t>
            </a:r>
            <a:r>
              <a:rPr lang="en-CA" sz="1500" dirty="0"/>
              <a:t>Practitioners. Retrieved from </a:t>
            </a:r>
            <a:r>
              <a:rPr lang="en-CA" sz="1500" u="sng" dirty="0">
                <a:hlinkClick r:id="rId6"/>
              </a:rPr>
              <a:t>http://www.nald.ca/gettingonline/goreport/goreport.pdf</a:t>
            </a:r>
            <a:endParaRPr lang="en-US" sz="1500" dirty="0"/>
          </a:p>
          <a:p>
            <a:pPr marL="0" indent="0">
              <a:buNone/>
            </a:pPr>
            <a:endParaRPr lang="en-CA" sz="1500" dirty="0" smtClean="0"/>
          </a:p>
          <a:p>
            <a:pPr marL="0" indent="0">
              <a:buNone/>
            </a:pPr>
            <a:endParaRPr lang="en-US" sz="1500" dirty="0"/>
          </a:p>
        </p:txBody>
      </p:sp>
    </p:spTree>
    <p:extLst>
      <p:ext uri="{BB962C8B-B14F-4D97-AF65-F5344CB8AC3E}">
        <p14:creationId xmlns:p14="http://schemas.microsoft.com/office/powerpoint/2010/main" val="123274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8809"/>
            <a:ext cx="8229600" cy="5753708"/>
          </a:xfrm>
        </p:spPr>
        <p:txBody>
          <a:bodyPr>
            <a:noAutofit/>
          </a:bodyPr>
          <a:lstStyle/>
          <a:p>
            <a:pPr marL="0" indent="0">
              <a:buNone/>
            </a:pPr>
            <a:r>
              <a:rPr lang="en-CA" sz="1500" dirty="0"/>
              <a:t>Gunderson, L. (2009). </a:t>
            </a:r>
            <a:r>
              <a:rPr lang="en-CA" sz="1500" i="1" dirty="0"/>
              <a:t>ESL (ELL) literacy instruction: A guidebook to theory and practice. 2</a:t>
            </a:r>
            <a:r>
              <a:rPr lang="en-CA" sz="1500" i="1" baseline="30000" dirty="0"/>
              <a:t>nd</a:t>
            </a:r>
            <a:r>
              <a:rPr lang="en-CA" sz="1500" i="1" dirty="0"/>
              <a:t> Ed</a:t>
            </a:r>
            <a:r>
              <a:rPr lang="en-CA" sz="1500" dirty="0"/>
              <a:t>. </a:t>
            </a:r>
            <a:r>
              <a:rPr lang="en-CA" sz="1500" i="1" dirty="0"/>
              <a:t>New York: </a:t>
            </a:r>
            <a:r>
              <a:rPr lang="en-CA" sz="1500" dirty="0" err="1"/>
              <a:t>Routledge</a:t>
            </a:r>
            <a:r>
              <a:rPr lang="en-CA" sz="1500" dirty="0"/>
              <a:t>.</a:t>
            </a:r>
            <a:endParaRPr lang="en-US" sz="1500" dirty="0"/>
          </a:p>
          <a:p>
            <a:pPr marL="0" indent="0">
              <a:buNone/>
            </a:pPr>
            <a:endParaRPr lang="en-CA" sz="1500" dirty="0" smtClean="0"/>
          </a:p>
          <a:p>
            <a:pPr marL="0" indent="0">
              <a:buNone/>
            </a:pPr>
            <a:r>
              <a:rPr lang="en-CA" sz="1500" dirty="0" err="1" smtClean="0"/>
              <a:t>Hoopingarner</a:t>
            </a:r>
            <a:r>
              <a:rPr lang="en-CA" sz="1500" dirty="0"/>
              <a:t>, D. (2009). Best practices in technology and language teaching. </a:t>
            </a:r>
            <a:r>
              <a:rPr lang="en-CA" sz="1500" i="1" dirty="0"/>
              <a:t>Language and Linguistic </a:t>
            </a:r>
            <a:r>
              <a:rPr lang="en-US" sz="1500" dirty="0"/>
              <a:t> </a:t>
            </a:r>
            <a:r>
              <a:rPr lang="en-CA" sz="1500" i="1" dirty="0" smtClean="0"/>
              <a:t>Compass</a:t>
            </a:r>
            <a:r>
              <a:rPr lang="en-CA" sz="1500" i="1" dirty="0"/>
              <a:t>, 3</a:t>
            </a:r>
            <a:r>
              <a:rPr lang="en-CA" sz="1500" dirty="0"/>
              <a:t>, 222-235.</a:t>
            </a:r>
            <a:endParaRPr lang="en-US" sz="1500" dirty="0"/>
          </a:p>
          <a:p>
            <a:pPr marL="0" indent="0">
              <a:buNone/>
            </a:pPr>
            <a:endParaRPr lang="en-CA" sz="1500" dirty="0" smtClean="0"/>
          </a:p>
          <a:p>
            <a:pPr marL="0" indent="0">
              <a:buNone/>
            </a:pPr>
            <a:r>
              <a:rPr lang="en-CA" sz="1500" dirty="0" smtClean="0"/>
              <a:t>Jangles </a:t>
            </a:r>
            <a:r>
              <a:rPr lang="en-CA" sz="1500" dirty="0"/>
              <a:t>Productions. (</a:t>
            </a:r>
            <a:r>
              <a:rPr lang="en-CA" sz="1500" dirty="0" err="1"/>
              <a:t>nd</a:t>
            </a:r>
            <a:r>
              <a:rPr lang="en-CA" sz="1500" dirty="0"/>
              <a:t>). Report: Best practices with LINC literacy learners. Retrieved from </a:t>
            </a:r>
            <a:r>
              <a:rPr lang="en-CA" sz="1500" u="sng" dirty="0" smtClean="0">
                <a:hlinkClick r:id="rId3"/>
              </a:rPr>
              <a:t>http</a:t>
            </a:r>
            <a:r>
              <a:rPr lang="en-CA" sz="1500" u="sng" dirty="0">
                <a:hlinkClick r:id="rId3"/>
              </a:rPr>
              <a:t>://atwork.settlement.org/sys/atwork_library_detail.asp?passed_lang=EN&amp;doc_id=1004302</a:t>
            </a:r>
            <a:endParaRPr lang="en-US" sz="1500" dirty="0"/>
          </a:p>
          <a:p>
            <a:pPr marL="0" indent="0">
              <a:buNone/>
            </a:pPr>
            <a:endParaRPr lang="en-CA" sz="1500" dirty="0" smtClean="0"/>
          </a:p>
          <a:p>
            <a:pPr marL="0" indent="0">
              <a:buNone/>
            </a:pPr>
            <a:r>
              <a:rPr lang="en-CA" sz="1500" dirty="0" smtClean="0"/>
              <a:t>Johansson</a:t>
            </a:r>
            <a:r>
              <a:rPr lang="en-CA" sz="1500" dirty="0"/>
              <a:t>, L., Angst, K., Beer, B., Martin, S., </a:t>
            </a:r>
            <a:r>
              <a:rPr lang="en-CA" sz="1500" dirty="0" err="1"/>
              <a:t>Rebeck</a:t>
            </a:r>
            <a:r>
              <a:rPr lang="en-CA" sz="1500" dirty="0"/>
              <a:t>, W., &amp; </a:t>
            </a:r>
            <a:r>
              <a:rPr lang="en-CA" sz="1500" dirty="0" err="1"/>
              <a:t>Sibilleau</a:t>
            </a:r>
            <a:r>
              <a:rPr lang="en-CA" sz="1500" dirty="0"/>
              <a:t>, N. (2001). Canadian Language </a:t>
            </a:r>
            <a:r>
              <a:rPr lang="en-CA" sz="1500" dirty="0" smtClean="0"/>
              <a:t>Benchmarks </a:t>
            </a:r>
            <a:r>
              <a:rPr lang="en-CA" sz="1500" dirty="0"/>
              <a:t>2000: ESL for Literacy Learners. Centre for Canadian Language Benchmarks: Ottawa. </a:t>
            </a:r>
            <a:endParaRPr lang="en-US" sz="1500" dirty="0"/>
          </a:p>
          <a:p>
            <a:pPr marL="0" indent="0">
              <a:buNone/>
            </a:pPr>
            <a:endParaRPr lang="en-CA" sz="1500" dirty="0" smtClean="0"/>
          </a:p>
          <a:p>
            <a:pPr marL="0" indent="0">
              <a:buNone/>
            </a:pPr>
            <a:r>
              <a:rPr lang="en-CA" sz="1500" dirty="0" smtClean="0"/>
              <a:t>Kelly</a:t>
            </a:r>
            <a:r>
              <a:rPr lang="en-CA" sz="1500" dirty="0"/>
              <a:t>, M., Kennel, T., McBride, R., and Sturm, M. (2005). Fast Forward- An analysis of online &amp; distance </a:t>
            </a:r>
            <a:r>
              <a:rPr lang="en-CA" sz="1500" dirty="0" smtClean="0"/>
              <a:t>education </a:t>
            </a:r>
            <a:r>
              <a:rPr lang="en-CA" sz="1500" dirty="0"/>
              <a:t>language training. Retrieved from </a:t>
            </a:r>
            <a:r>
              <a:rPr lang="en-CA" sz="1500" u="sng" dirty="0">
                <a:hlinkClick r:id="rId4"/>
              </a:rPr>
              <a:t>http://atwork.settlement.org/downloads/atwork/CIC_Fast_Forward_Online_Language_Training.pdf</a:t>
            </a:r>
            <a:endParaRPr lang="en-US" sz="1500" dirty="0"/>
          </a:p>
          <a:p>
            <a:pPr marL="0" indent="0">
              <a:buNone/>
            </a:pPr>
            <a:endParaRPr lang="en-CA" sz="1500" dirty="0" smtClean="0"/>
          </a:p>
          <a:p>
            <a:pPr marL="0" indent="0">
              <a:buNone/>
            </a:pPr>
            <a:r>
              <a:rPr lang="en-CA" sz="1500" dirty="0" err="1" smtClean="0"/>
              <a:t>McGreal</a:t>
            </a:r>
            <a:r>
              <a:rPr lang="en-CA" sz="1500" dirty="0"/>
              <a:t>, R. (2007). E-learning in Canada. </a:t>
            </a:r>
            <a:r>
              <a:rPr lang="en-CA" sz="1500" i="1" dirty="0"/>
              <a:t>Journal of Distance Education Technologies, 5</a:t>
            </a:r>
            <a:r>
              <a:rPr lang="en-CA" sz="1500" dirty="0"/>
              <a:t>, 1-6. </a:t>
            </a:r>
            <a:endParaRPr lang="en-US" sz="1500" dirty="0"/>
          </a:p>
          <a:p>
            <a:pPr marL="0" indent="0">
              <a:buNone/>
            </a:pPr>
            <a:endParaRPr lang="en-CA" sz="1500" dirty="0" smtClean="0"/>
          </a:p>
          <a:p>
            <a:pPr marL="0" indent="0">
              <a:buNone/>
            </a:pPr>
            <a:r>
              <a:rPr lang="en-CA" sz="1500" dirty="0" smtClean="0"/>
              <a:t>MacPherson</a:t>
            </a:r>
            <a:r>
              <a:rPr lang="en-CA" sz="1500" dirty="0"/>
              <a:t>, P. (2008). Modes of delivery for preliterate learners. AMEP RC. Retrieved From </a:t>
            </a:r>
            <a:endParaRPr lang="en-US" sz="1500" dirty="0"/>
          </a:p>
          <a:p>
            <a:pPr marL="0" indent="0">
              <a:buNone/>
            </a:pPr>
            <a:r>
              <a:rPr lang="en-CA" sz="1500" u="sng" dirty="0">
                <a:hlinkClick r:id="rId5"/>
              </a:rPr>
              <a:t>http://</a:t>
            </a:r>
            <a:r>
              <a:rPr lang="en-CA" sz="1500" u="sng" dirty="0" smtClean="0">
                <a:hlinkClick r:id="rId5"/>
              </a:rPr>
              <a:t>www.ameprc.mq.edu.au/docs/research_reports/research_report_series/Modes_of_Delivery_R3.pdf</a:t>
            </a:r>
            <a:endParaRPr lang="en-CA" sz="1500" u="sng" dirty="0"/>
          </a:p>
          <a:p>
            <a:pPr marL="0" indent="0">
              <a:buNone/>
            </a:pPr>
            <a:endParaRPr lang="en-US" sz="1500" dirty="0"/>
          </a:p>
          <a:p>
            <a:pPr marL="0" indent="0">
              <a:buNone/>
            </a:pPr>
            <a:r>
              <a:rPr lang="en-CA" sz="1500" dirty="0" smtClean="0"/>
              <a:t>Mills</a:t>
            </a:r>
            <a:r>
              <a:rPr lang="en-CA" sz="1500" dirty="0"/>
              <a:t>, G. (2007). Where does the sun set? Can technology help meet settlement needs in rural Nova </a:t>
            </a:r>
            <a:r>
              <a:rPr lang="en-CA" sz="1500" dirty="0" smtClean="0"/>
              <a:t>Scotia</a:t>
            </a:r>
            <a:r>
              <a:rPr lang="en-CA" sz="1500" dirty="0"/>
              <a:t>? </a:t>
            </a:r>
            <a:r>
              <a:rPr lang="en-CA" sz="1500" i="1" dirty="0"/>
              <a:t>Our Diverse Cities, no. 3.</a:t>
            </a:r>
            <a:r>
              <a:rPr lang="en-CA" sz="1500" dirty="0"/>
              <a:t>150-154.</a:t>
            </a:r>
            <a:endParaRPr lang="en-US" sz="1500" dirty="0"/>
          </a:p>
          <a:p>
            <a:pPr marL="0" indent="0">
              <a:buNone/>
            </a:pPr>
            <a:endParaRPr lang="en-CA" sz="1400" dirty="0" smtClean="0"/>
          </a:p>
        </p:txBody>
      </p:sp>
    </p:spTree>
    <p:extLst>
      <p:ext uri="{BB962C8B-B14F-4D97-AF65-F5344CB8AC3E}">
        <p14:creationId xmlns:p14="http://schemas.microsoft.com/office/powerpoint/2010/main" val="904017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8809"/>
            <a:ext cx="8229600" cy="5753708"/>
          </a:xfrm>
        </p:spPr>
        <p:txBody>
          <a:bodyPr>
            <a:normAutofit lnSpcReduction="10000"/>
          </a:bodyPr>
          <a:lstStyle/>
          <a:p>
            <a:pPr marL="0" indent="0">
              <a:buNone/>
            </a:pPr>
            <a:r>
              <a:rPr lang="en-CA" sz="1500" dirty="0"/>
              <a:t>MLA Steering Committee report on rural development (March 2004). Rural Alberta: Land of opportunity. Retrieved from </a:t>
            </a:r>
            <a:r>
              <a:rPr lang="en-CA" sz="1500" u="sng" dirty="0">
                <a:hlinkClick r:id="rId3"/>
              </a:rPr>
              <a:t>http://www1.agric.gov.ab.ca/$department/deptdocs.nsf/all/csi12110/$FILE/ralo_report.pdf</a:t>
            </a:r>
            <a:endParaRPr lang="en-US" sz="1500" dirty="0"/>
          </a:p>
          <a:p>
            <a:pPr marL="0" indent="0">
              <a:buNone/>
            </a:pPr>
            <a:endParaRPr lang="en-CA" sz="1500" dirty="0" smtClean="0"/>
          </a:p>
          <a:p>
            <a:pPr marL="0" indent="0">
              <a:buNone/>
            </a:pPr>
            <a:r>
              <a:rPr lang="en-CA" sz="1500" dirty="0" err="1" smtClean="0"/>
              <a:t>Plessis</a:t>
            </a:r>
            <a:r>
              <a:rPr lang="en-CA" sz="1500" dirty="0"/>
              <a:t>, </a:t>
            </a:r>
            <a:r>
              <a:rPr lang="en-CA" sz="1500" dirty="0" err="1"/>
              <a:t>Beshiri</a:t>
            </a:r>
            <a:r>
              <a:rPr lang="en-CA" sz="1500" dirty="0"/>
              <a:t>, </a:t>
            </a:r>
            <a:r>
              <a:rPr lang="en-CA" sz="1500" dirty="0" err="1"/>
              <a:t>Bollman</a:t>
            </a:r>
            <a:r>
              <a:rPr lang="en-CA" sz="1500" dirty="0"/>
              <a:t>, &amp; </a:t>
            </a:r>
            <a:r>
              <a:rPr lang="en-CA" sz="1500" dirty="0" err="1"/>
              <a:t>Clemenson</a:t>
            </a:r>
            <a:r>
              <a:rPr lang="en-CA" sz="1500" dirty="0"/>
              <a:t> (November, 2001). Definitions of rural. </a:t>
            </a:r>
            <a:r>
              <a:rPr lang="en-CA" sz="1500" i="1" dirty="0"/>
              <a:t>Rural and Small Town </a:t>
            </a:r>
            <a:r>
              <a:rPr lang="en-CA" sz="1500" i="1" dirty="0" smtClean="0"/>
              <a:t>Canada </a:t>
            </a:r>
            <a:r>
              <a:rPr lang="en-CA" sz="1500" i="1" dirty="0"/>
              <a:t>Analysis Bulletin, 3</a:t>
            </a:r>
            <a:r>
              <a:rPr lang="en-CA" sz="1500" dirty="0"/>
              <a:t>(3). Retrieved from </a:t>
            </a:r>
            <a:r>
              <a:rPr lang="en-CA" sz="1500" u="sng" dirty="0">
                <a:hlinkClick r:id="rId4"/>
              </a:rPr>
              <a:t>http://www.statcan.gc.ca/pub/21-006-x/21-006-x2001003-eng.pdf</a:t>
            </a:r>
            <a:endParaRPr lang="en-US" sz="1500" dirty="0"/>
          </a:p>
          <a:p>
            <a:pPr marL="0" indent="0">
              <a:buNone/>
            </a:pPr>
            <a:endParaRPr lang="en-CA" sz="1500" dirty="0" smtClean="0"/>
          </a:p>
          <a:p>
            <a:pPr marL="0" indent="0">
              <a:buNone/>
            </a:pPr>
            <a:r>
              <a:rPr lang="en-CA" sz="1500" dirty="0" smtClean="0"/>
              <a:t>Porter</a:t>
            </a:r>
            <a:r>
              <a:rPr lang="en-CA" sz="1500" dirty="0"/>
              <a:t>, P. &amp; Sturm, M. (2006). Crossing the great divides: distance learning and flexible delivery in basic </a:t>
            </a:r>
            <a:r>
              <a:rPr lang="en-CA" sz="1500" dirty="0" smtClean="0"/>
              <a:t>education</a:t>
            </a:r>
            <a:r>
              <a:rPr lang="en-CA" sz="1500" dirty="0"/>
              <a:t>. Research report for Ontario’s literacy and basic skills program. Retrieved from </a:t>
            </a:r>
            <a:r>
              <a:rPr lang="en-CA" sz="1500" u="sng" dirty="0">
                <a:hlinkClick r:id="rId5"/>
              </a:rPr>
              <a:t>http://alphaplus.ca/en/web-tools/online-publications-a-reportsgroup1/crossing-the-great-divides.html</a:t>
            </a:r>
            <a:endParaRPr lang="en-US" sz="1500" dirty="0"/>
          </a:p>
          <a:p>
            <a:pPr marL="0" indent="0">
              <a:buNone/>
            </a:pPr>
            <a:endParaRPr lang="en-CA" sz="1500" dirty="0" smtClean="0"/>
          </a:p>
          <a:p>
            <a:pPr marL="0" indent="0">
              <a:buNone/>
            </a:pPr>
            <a:r>
              <a:rPr lang="en-CA" sz="1500" dirty="0" smtClean="0"/>
              <a:t>Silver-</a:t>
            </a:r>
            <a:r>
              <a:rPr lang="en-CA" sz="1500" dirty="0" err="1" smtClean="0"/>
              <a:t>Pacuilla</a:t>
            </a:r>
            <a:r>
              <a:rPr lang="en-CA" sz="1500" dirty="0"/>
              <a:t>, H, (2006).  Assistive technology in adult literacy. </a:t>
            </a:r>
            <a:r>
              <a:rPr lang="en-CA" sz="1500" i="1" dirty="0"/>
              <a:t>Journal of Adolescent &amp; Adult Literacy, </a:t>
            </a:r>
            <a:r>
              <a:rPr lang="en-US" sz="1500" dirty="0"/>
              <a:t> </a:t>
            </a:r>
            <a:r>
              <a:rPr lang="en-CA" sz="1500" i="1" dirty="0" smtClean="0"/>
              <a:t>50</a:t>
            </a:r>
            <a:r>
              <a:rPr lang="en-CA" sz="1500" dirty="0"/>
              <a:t>, 114-125</a:t>
            </a:r>
            <a:endParaRPr lang="en-US" sz="1500" dirty="0"/>
          </a:p>
          <a:p>
            <a:endParaRPr lang="en-US" sz="1500" dirty="0" smtClean="0"/>
          </a:p>
          <a:p>
            <a:pPr marL="0" indent="0">
              <a:buNone/>
            </a:pPr>
            <a:r>
              <a:rPr lang="en-US" sz="1500" dirty="0" smtClean="0"/>
              <a:t>Snyder</a:t>
            </a:r>
            <a:r>
              <a:rPr lang="en-US" sz="1500" dirty="0"/>
              <a:t>, I., Jones, A. &amp; </a:t>
            </a:r>
            <a:r>
              <a:rPr lang="en-US" sz="1500" dirty="0" err="1"/>
              <a:t>Bianco</a:t>
            </a:r>
            <a:r>
              <a:rPr lang="en-US" sz="1500" dirty="0"/>
              <a:t>, J.L. (2005). </a:t>
            </a:r>
            <a:r>
              <a:rPr lang="en-CA" sz="1500" i="1" dirty="0"/>
              <a:t>Using information and communication technologies in </a:t>
            </a:r>
            <a:r>
              <a:rPr lang="en-CA" sz="1500" i="1" dirty="0" smtClean="0"/>
              <a:t>adult literacy </a:t>
            </a:r>
            <a:r>
              <a:rPr lang="en-CA" sz="1500" i="1" dirty="0"/>
              <a:t>education: New practices, new challenges</a:t>
            </a:r>
            <a:r>
              <a:rPr lang="en-CA" sz="1500" dirty="0"/>
              <a:t>. NCVER: Australian Government, Departments of Education, Science and Training. Retrieved from </a:t>
            </a:r>
            <a:r>
              <a:rPr lang="en-CA" sz="1500" u="sng" dirty="0">
                <a:hlinkClick r:id="rId6"/>
              </a:rPr>
              <a:t>http://www.ncver.edu.au/publications/1608.html</a:t>
            </a:r>
            <a:endParaRPr lang="en-US" sz="1500" dirty="0"/>
          </a:p>
          <a:p>
            <a:pPr marL="0" indent="0">
              <a:buNone/>
            </a:pPr>
            <a:endParaRPr lang="en-CA" sz="1500" dirty="0" smtClean="0"/>
          </a:p>
          <a:p>
            <a:pPr marL="0" indent="0">
              <a:buNone/>
            </a:pPr>
            <a:r>
              <a:rPr lang="en-CA" sz="1500" dirty="0" err="1" smtClean="0"/>
              <a:t>Sticht</a:t>
            </a:r>
            <a:r>
              <a:rPr lang="en-CA" sz="1500" dirty="0"/>
              <a:t>, T. G. (2001). Reforming adult literacy education: Transforming local programs into national </a:t>
            </a:r>
            <a:r>
              <a:rPr lang="en-CA" sz="1500" dirty="0" smtClean="0"/>
              <a:t>systems </a:t>
            </a:r>
            <a:r>
              <a:rPr lang="en-CA" sz="1500" dirty="0"/>
              <a:t>in Canada, the United  Kingdom and the United States. Retrieved May 5, 2008, from </a:t>
            </a:r>
            <a:r>
              <a:rPr lang="en-CA" sz="1500" u="sng" dirty="0">
                <a:hlinkClick r:id="rId7"/>
              </a:rPr>
              <a:t>http://www.nald.ca/FULLTEXT/sticht/ </a:t>
            </a:r>
            <a:r>
              <a:rPr lang="en-CA" sz="1500" u="sng" dirty="0" err="1">
                <a:hlinkClick r:id="rId7"/>
              </a:rPr>
              <a:t>reformin</a:t>
            </a:r>
            <a:r>
              <a:rPr lang="en-CA" sz="1500" u="sng" dirty="0">
                <a:hlinkClick r:id="rId7"/>
              </a:rPr>
              <a:t>/cover.htm</a:t>
            </a:r>
            <a:r>
              <a:rPr lang="en-CA" sz="1500" dirty="0"/>
              <a:t>.</a:t>
            </a:r>
            <a:endParaRPr lang="en-US" sz="1500" dirty="0"/>
          </a:p>
          <a:p>
            <a:pPr marL="0" indent="0">
              <a:buNone/>
            </a:pPr>
            <a:endParaRPr lang="en-US" sz="1400" dirty="0"/>
          </a:p>
        </p:txBody>
      </p:sp>
    </p:spTree>
    <p:extLst>
      <p:ext uri="{BB962C8B-B14F-4D97-AF65-F5344CB8AC3E}">
        <p14:creationId xmlns:p14="http://schemas.microsoft.com/office/powerpoint/2010/main" val="74056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8809"/>
            <a:ext cx="8229600" cy="5753708"/>
          </a:xfrm>
        </p:spPr>
        <p:txBody>
          <a:bodyPr>
            <a:normAutofit/>
          </a:bodyPr>
          <a:lstStyle/>
          <a:p>
            <a:pPr marL="0" indent="0">
              <a:buNone/>
            </a:pPr>
            <a:r>
              <a:rPr lang="en-CA" sz="1500" dirty="0"/>
              <a:t>The Centre for Literacy. (2008). </a:t>
            </a:r>
            <a:r>
              <a:rPr lang="en-CA" sz="1500" i="1" dirty="0"/>
              <a:t>ESL and literacy: Finding common ground, serving learners’ needs. </a:t>
            </a:r>
            <a:r>
              <a:rPr lang="en-CA" sz="1500" dirty="0" smtClean="0"/>
              <a:t>The Centre </a:t>
            </a:r>
            <a:r>
              <a:rPr lang="en-CA" sz="1500" dirty="0"/>
              <a:t>for Literacy of Quebec. Retrieved </a:t>
            </a:r>
            <a:r>
              <a:rPr lang="en-CA" sz="1500" dirty="0" smtClean="0"/>
              <a:t>from </a:t>
            </a:r>
            <a:r>
              <a:rPr lang="en-CA" sz="1500" u="sng" dirty="0" smtClean="0">
                <a:hlinkClick r:id="rId3"/>
              </a:rPr>
              <a:t>http</a:t>
            </a:r>
            <a:r>
              <a:rPr lang="en-CA" sz="1500" u="sng" dirty="0">
                <a:hlinkClick r:id="rId3"/>
              </a:rPr>
              <a:t>://www.centreforliteracy.qc.ca/sites/default/files/ESLLiteracy.pdf</a:t>
            </a:r>
            <a:endParaRPr lang="en-US" sz="1500" dirty="0"/>
          </a:p>
          <a:p>
            <a:pPr marL="0" indent="0">
              <a:buNone/>
            </a:pPr>
            <a:endParaRPr lang="en-CA" sz="1500" dirty="0" smtClean="0"/>
          </a:p>
          <a:p>
            <a:pPr marL="0" indent="0">
              <a:buNone/>
            </a:pPr>
            <a:r>
              <a:rPr lang="en-CA" sz="1500" dirty="0" smtClean="0"/>
              <a:t>Thomas</a:t>
            </a:r>
            <a:r>
              <a:rPr lang="en-CA" sz="1500" dirty="0"/>
              <a:t>, G. &amp; Ward, J. (2009). Numeracy for adults: Latest findings from teaching and learning research. </a:t>
            </a:r>
            <a:r>
              <a:rPr lang="en-US" sz="1500" dirty="0"/>
              <a:t> </a:t>
            </a:r>
            <a:r>
              <a:rPr lang="en-CA" sz="1500" dirty="0" smtClean="0"/>
              <a:t>Wellington</a:t>
            </a:r>
            <a:r>
              <a:rPr lang="en-CA" sz="1500" dirty="0"/>
              <a:t>: Ministry of Education. Retrieved from </a:t>
            </a:r>
            <a:r>
              <a:rPr lang="en-CA" sz="1500" u="sng" dirty="0">
                <a:hlinkClick r:id="rId4"/>
              </a:rPr>
              <a:t>http://www.educationcounts.govt.nz/publications/ </a:t>
            </a:r>
            <a:r>
              <a:rPr lang="en-CA" sz="1500" u="sng" dirty="0" err="1">
                <a:hlinkClick r:id="rId4"/>
              </a:rPr>
              <a:t>tertiary_education</a:t>
            </a:r>
            <a:r>
              <a:rPr lang="en-CA" sz="1500" u="sng" dirty="0">
                <a:hlinkClick r:id="rId4"/>
              </a:rPr>
              <a:t>/51931/1.</a:t>
            </a:r>
            <a:endParaRPr lang="en-US" sz="1500" dirty="0"/>
          </a:p>
          <a:p>
            <a:pPr marL="0" indent="0">
              <a:buNone/>
            </a:pPr>
            <a:endParaRPr lang="en-CA" sz="1500" dirty="0" smtClean="0"/>
          </a:p>
          <a:p>
            <a:pPr marL="0" indent="0">
              <a:buNone/>
            </a:pPr>
            <a:r>
              <a:rPr lang="en-CA" sz="1500" dirty="0" smtClean="0"/>
              <a:t>UNESCO</a:t>
            </a:r>
            <a:r>
              <a:rPr lang="en-CA" sz="1500" dirty="0"/>
              <a:t>. (2006). Using ICT to develop literacy. Bangkok: Author. Retrieved July 17, 2009, from </a:t>
            </a:r>
            <a:endParaRPr lang="en-US" sz="1500" dirty="0"/>
          </a:p>
          <a:p>
            <a:pPr marL="0" indent="0">
              <a:buNone/>
            </a:pPr>
            <a:r>
              <a:rPr lang="en-CA" sz="1500" u="sng" dirty="0">
                <a:hlinkClick r:id="rId5"/>
              </a:rPr>
              <a:t>http://www.unescobkk.org/fileadmin/user_upload/ict/eooks/Literacy/Using_ICT_to_ Develop_Literacy.pdf</a:t>
            </a:r>
            <a:r>
              <a:rPr lang="en-CA" sz="1500" dirty="0"/>
              <a:t>.</a:t>
            </a:r>
            <a:endParaRPr lang="en-US" sz="1500" dirty="0"/>
          </a:p>
          <a:p>
            <a:pPr marL="0" indent="0">
              <a:buNone/>
            </a:pPr>
            <a:endParaRPr lang="fr-FR" sz="1500" dirty="0" smtClean="0"/>
          </a:p>
          <a:p>
            <a:pPr marL="0" indent="0">
              <a:buNone/>
            </a:pPr>
            <a:r>
              <a:rPr lang="fr-FR" sz="1500" dirty="0" err="1" smtClean="0"/>
              <a:t>Warschauer</a:t>
            </a:r>
            <a:r>
              <a:rPr lang="fr-FR" sz="1500" dirty="0"/>
              <a:t>, M. &amp; </a:t>
            </a:r>
            <a:r>
              <a:rPr lang="fr-FR" sz="1500" dirty="0" err="1"/>
              <a:t>Liaw</a:t>
            </a:r>
            <a:r>
              <a:rPr lang="fr-FR" sz="1500" dirty="0"/>
              <a:t>, M-L. </a:t>
            </a:r>
            <a:r>
              <a:rPr lang="en-CA" sz="1500" dirty="0"/>
              <a:t>(2010). Emerging technologies in adult literacy and language education. </a:t>
            </a:r>
            <a:r>
              <a:rPr lang="en-US" sz="1500" dirty="0"/>
              <a:t> </a:t>
            </a:r>
            <a:r>
              <a:rPr lang="en-CA" sz="1500" dirty="0" smtClean="0"/>
              <a:t>The </a:t>
            </a:r>
            <a:r>
              <a:rPr lang="en-CA" sz="1500" dirty="0"/>
              <a:t>National Institute for Literacy: Washington DC. Retrieved from </a:t>
            </a:r>
            <a:r>
              <a:rPr lang="en-CA" sz="1500" u="sng" dirty="0">
                <a:hlinkClick r:id="rId6"/>
              </a:rPr>
              <a:t>http://candle.ntcu.edu.tw/profile/vitae/technology_paper_2010.pdf</a:t>
            </a:r>
            <a:endParaRPr lang="en-US" sz="1500" dirty="0"/>
          </a:p>
          <a:p>
            <a:pPr marL="0" indent="0">
              <a:buNone/>
            </a:pPr>
            <a:endParaRPr lang="en-US" sz="1400" dirty="0"/>
          </a:p>
        </p:txBody>
      </p:sp>
    </p:spTree>
    <p:extLst>
      <p:ext uri="{BB962C8B-B14F-4D97-AF65-F5344CB8AC3E}">
        <p14:creationId xmlns:p14="http://schemas.microsoft.com/office/powerpoint/2010/main" val="189883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Contents of the webinar series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Webinar #1 - </a:t>
            </a:r>
            <a:r>
              <a:rPr lang="en-US" dirty="0"/>
              <a:t>An introduction to the Rural ESL context in Alberta and the potential for e-learning </a:t>
            </a:r>
          </a:p>
          <a:p>
            <a:r>
              <a:rPr lang="en-US" dirty="0" smtClean="0"/>
              <a:t>Webinar #2 - </a:t>
            </a:r>
            <a:r>
              <a:rPr lang="en-US" dirty="0"/>
              <a:t>An orientation to the Guiding Principles for using e-learning with rural ESL learners </a:t>
            </a:r>
          </a:p>
          <a:p>
            <a:endParaRPr lang="en-US" sz="1800" dirty="0"/>
          </a:p>
          <a:p>
            <a:r>
              <a:rPr lang="en-US" dirty="0" smtClean="0"/>
              <a:t>Webinar #3 - </a:t>
            </a:r>
            <a:r>
              <a:rPr lang="en-US" dirty="0"/>
              <a:t>An orientation to the remaining sections of the ESL/e-learning Guide for rural </a:t>
            </a:r>
            <a:r>
              <a:rPr lang="en-US" dirty="0" smtClean="0"/>
              <a:t>Alberta and the broader project, </a:t>
            </a:r>
            <a:r>
              <a:rPr lang="en-US" i="1" dirty="0"/>
              <a:t>Building skills and expertise for using e-learning with adult ESL learners </a:t>
            </a:r>
          </a:p>
          <a:p>
            <a:endParaRPr lang="en-US" dirty="0"/>
          </a:p>
        </p:txBody>
      </p:sp>
      <p:sp>
        <p:nvSpPr>
          <p:cNvPr id="4" name="Footer Placeholder 3"/>
          <p:cNvSpPr>
            <a:spLocks noGrp="1"/>
          </p:cNvSpPr>
          <p:nvPr>
            <p:ph type="ftr" sz="quarter" idx="11"/>
          </p:nvPr>
        </p:nvSpPr>
        <p:spPr/>
        <p:txBody>
          <a:bodyPr/>
          <a:lstStyle/>
          <a:p>
            <a:endParaRPr lang="en-US"/>
          </a:p>
        </p:txBody>
      </p:sp>
      <p:pic>
        <p:nvPicPr>
          <p:cNvPr id="5" name="Slide#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3736"/>
            <a:ext cx="812800" cy="812800"/>
          </a:xfrm>
          <a:prstGeom prst="rect">
            <a:avLst/>
          </a:prstGeom>
        </p:spPr>
      </p:pic>
    </p:spTree>
    <p:extLst>
      <p:ext uri="{BB962C8B-B14F-4D97-AF65-F5344CB8AC3E}">
        <p14:creationId xmlns:p14="http://schemas.microsoft.com/office/powerpoint/2010/main" val="16000856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Building skills and expertise for using</a:t>
            </a:r>
            <a:br>
              <a:rPr lang="en-US" sz="2800" dirty="0"/>
            </a:br>
            <a:r>
              <a:rPr lang="en-US" sz="2800" dirty="0"/>
              <a:t>e-learning with adult ESL learners</a:t>
            </a:r>
          </a:p>
        </p:txBody>
      </p:sp>
      <p:pic>
        <p:nvPicPr>
          <p:cNvPr id="5" name="Picture 4"/>
          <p:cNvPicPr>
            <a:picLocks noChangeAspect="1"/>
          </p:cNvPicPr>
          <p:nvPr/>
        </p:nvPicPr>
        <p:blipFill>
          <a:blip r:embed="rId5"/>
          <a:stretch>
            <a:fillRect/>
          </a:stretch>
        </p:blipFill>
        <p:spPr>
          <a:xfrm>
            <a:off x="457200" y="3880182"/>
            <a:ext cx="2000640" cy="691810"/>
          </a:xfrm>
          <a:prstGeom prst="rect">
            <a:avLst/>
          </a:prstGeom>
        </p:spPr>
      </p:pic>
      <p:pic>
        <p:nvPicPr>
          <p:cNvPr id="6" name="Picture 5"/>
          <p:cNvPicPr>
            <a:picLocks noChangeAspect="1"/>
          </p:cNvPicPr>
          <p:nvPr/>
        </p:nvPicPr>
        <p:blipFill>
          <a:blip r:embed="rId6"/>
          <a:stretch>
            <a:fillRect/>
          </a:stretch>
        </p:blipFill>
        <p:spPr>
          <a:xfrm>
            <a:off x="805986" y="2077368"/>
            <a:ext cx="944988" cy="706533"/>
          </a:xfrm>
          <a:prstGeom prst="rect">
            <a:avLst/>
          </a:prstGeom>
        </p:spPr>
      </p:pic>
      <p:sp>
        <p:nvSpPr>
          <p:cNvPr id="7" name="Rectangle 6"/>
          <p:cNvSpPr/>
          <p:nvPr/>
        </p:nvSpPr>
        <p:spPr>
          <a:xfrm>
            <a:off x="587450" y="2987677"/>
            <a:ext cx="1358900" cy="584776"/>
          </a:xfrm>
          <a:prstGeom prst="rect">
            <a:avLst/>
          </a:prstGeom>
        </p:spPr>
        <p:txBody>
          <a:bodyPr wrap="square">
            <a:spAutoFit/>
          </a:bodyPr>
          <a:lstStyle/>
          <a:p>
            <a:pPr algn="ctr"/>
            <a:r>
              <a:rPr lang="en-US" sz="1600" b="1" dirty="0"/>
              <a:t>Daylight</a:t>
            </a:r>
          </a:p>
          <a:p>
            <a:pPr algn="ctr"/>
            <a:r>
              <a:rPr lang="en-US" sz="1600" b="1" dirty="0"/>
              <a:t>Consulting </a:t>
            </a:r>
            <a:endParaRPr lang="en-US" sz="1600" dirty="0"/>
          </a:p>
        </p:txBody>
      </p:sp>
      <p:pic>
        <p:nvPicPr>
          <p:cNvPr id="8" name="Content Placeholder 3"/>
          <p:cNvPicPr>
            <a:picLocks noGrp="1" noChangeAspect="1"/>
          </p:cNvPicPr>
          <p:nvPr>
            <p:ph idx="1"/>
          </p:nvPr>
        </p:nvPicPr>
        <p:blipFill rotWithShape="1">
          <a:blip r:embed="rId7"/>
          <a:srcRect l="-5267" t="1" r="-5236" b="-9870"/>
          <a:stretch/>
        </p:blipFill>
        <p:spPr>
          <a:xfrm>
            <a:off x="4409773" y="1632940"/>
            <a:ext cx="4123040" cy="5485005"/>
          </a:xfrm>
        </p:spPr>
      </p:pic>
      <p:pic>
        <p:nvPicPr>
          <p:cNvPr id="3" name="Slide#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5986" y="455705"/>
            <a:ext cx="812800" cy="812800"/>
          </a:xfrm>
          <a:prstGeom prst="rect">
            <a:avLst/>
          </a:prstGeom>
        </p:spPr>
      </p:pic>
    </p:spTree>
    <p:extLst>
      <p:ext uri="{BB962C8B-B14F-4D97-AF65-F5344CB8AC3E}">
        <p14:creationId xmlns:p14="http://schemas.microsoft.com/office/powerpoint/2010/main" val="22801840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guide to using technology with ESL literacy learners</a:t>
            </a:r>
            <a:endParaRPr lang="en-US" dirty="0"/>
          </a:p>
        </p:txBody>
      </p:sp>
      <p:sp>
        <p:nvSpPr>
          <p:cNvPr id="3" name="Content Placeholder 2"/>
          <p:cNvSpPr>
            <a:spLocks noGrp="1"/>
          </p:cNvSpPr>
          <p:nvPr>
            <p:ph idx="1"/>
          </p:nvPr>
        </p:nvSpPr>
        <p:spPr/>
        <p:txBody>
          <a:bodyPr>
            <a:normAutofit fontScale="92500" lnSpcReduction="10000"/>
          </a:bodyPr>
          <a:lstStyle/>
          <a:p>
            <a:r>
              <a:rPr lang="en-CA" dirty="0" smtClean="0"/>
              <a:t>A large </a:t>
            </a:r>
            <a:r>
              <a:rPr lang="en-CA" dirty="0"/>
              <a:t>number of ESL literacy learners that are currently seeking language and literacy instruction in smaller communities</a:t>
            </a:r>
            <a:r>
              <a:rPr lang="en-CA" dirty="0" smtClean="0"/>
              <a:t>.</a:t>
            </a:r>
          </a:p>
          <a:p>
            <a:endParaRPr lang="en-CA" dirty="0"/>
          </a:p>
          <a:p>
            <a:r>
              <a:rPr lang="en-US" i="1" dirty="0"/>
              <a:t>Guiding Principles for using e-learning with rural ESL learners</a:t>
            </a:r>
            <a:r>
              <a:rPr lang="en-US" dirty="0"/>
              <a:t> </a:t>
            </a:r>
            <a:r>
              <a:rPr lang="en-CA" dirty="0"/>
              <a:t> was designed to support ESL literacy instructors, volunteers, and programs coordinators who are endeavouring to use technology with ESL literacy learners. </a:t>
            </a:r>
            <a:endParaRPr lang="en-US" dirty="0"/>
          </a:p>
          <a:p>
            <a:endParaRPr lang="en-US" dirty="0"/>
          </a:p>
        </p:txBody>
      </p:sp>
      <p:pic>
        <p:nvPicPr>
          <p:cNvPr id="4" name="Jenn Slide 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8456" y="583736"/>
            <a:ext cx="812800" cy="812800"/>
          </a:xfrm>
          <a:prstGeom prst="rect">
            <a:avLst/>
          </a:prstGeom>
        </p:spPr>
      </p:pic>
    </p:spTree>
    <p:extLst>
      <p:ext uri="{BB962C8B-B14F-4D97-AF65-F5344CB8AC3E}">
        <p14:creationId xmlns:p14="http://schemas.microsoft.com/office/powerpoint/2010/main" val="41980847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75"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are ESL Literacy Learners?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ESL literacy learners bring a wide range of abilities, skills, and cultural backgrounds to the classroom.</a:t>
            </a:r>
          </a:p>
          <a:p>
            <a:endParaRPr lang="en-US" dirty="0"/>
          </a:p>
          <a:p>
            <a:r>
              <a:rPr lang="en-CA" i="1" dirty="0"/>
              <a:t>The Canadian Language Benchmarks 2000: ESL for Literacy Learners </a:t>
            </a:r>
            <a:r>
              <a:rPr lang="en-CA" dirty="0" smtClean="0"/>
              <a:t>defines </a:t>
            </a:r>
            <a:r>
              <a:rPr lang="en-CA" dirty="0"/>
              <a:t>ESL literacy learners as “individuals who are learning English as a Second Language and who are not functionally literate in their own language for a variety of reasons” (p. II). </a:t>
            </a:r>
            <a:endParaRPr lang="en-US" dirty="0"/>
          </a:p>
        </p:txBody>
      </p:sp>
      <p:pic>
        <p:nvPicPr>
          <p:cNvPr id="4" name="Jenn Slide 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583736"/>
            <a:ext cx="812800" cy="812800"/>
          </a:xfrm>
          <a:prstGeom prst="rect">
            <a:avLst/>
          </a:prstGeom>
        </p:spPr>
      </p:pic>
    </p:spTree>
    <p:extLst>
      <p:ext uri="{BB962C8B-B14F-4D97-AF65-F5344CB8AC3E}">
        <p14:creationId xmlns:p14="http://schemas.microsoft.com/office/powerpoint/2010/main" val="25829314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use technology with ESL literacy learners?</a:t>
            </a:r>
            <a:endParaRPr lang="en-US" dirty="0"/>
          </a:p>
        </p:txBody>
      </p:sp>
      <p:sp>
        <p:nvSpPr>
          <p:cNvPr id="3" name="Content Placeholder 2"/>
          <p:cNvSpPr>
            <a:spLocks noGrp="1"/>
          </p:cNvSpPr>
          <p:nvPr>
            <p:ph idx="1"/>
          </p:nvPr>
        </p:nvSpPr>
        <p:spPr/>
        <p:txBody>
          <a:bodyPr>
            <a:normAutofit lnSpcReduction="10000"/>
          </a:bodyPr>
          <a:lstStyle/>
          <a:p>
            <a:r>
              <a:rPr lang="en-CA" dirty="0"/>
              <a:t>In Canada, there are now very few jobs that require no computer use at all. Without training at school, it may be very difficult for ESL literacy learners to pick up these technological skills on their own. </a:t>
            </a:r>
            <a:endParaRPr lang="en-CA" dirty="0" smtClean="0"/>
          </a:p>
          <a:p>
            <a:endParaRPr lang="en-CA" dirty="0" smtClean="0"/>
          </a:p>
          <a:p>
            <a:r>
              <a:rPr lang="en-CA" dirty="0" smtClean="0"/>
              <a:t>Technology </a:t>
            </a:r>
            <a:r>
              <a:rPr lang="en-CA" dirty="0"/>
              <a:t>can also be an excellent support to learning language and literacy skills (UNESCO, 2006). </a:t>
            </a:r>
            <a:endParaRPr lang="en-US" dirty="0"/>
          </a:p>
        </p:txBody>
      </p:sp>
      <p:pic>
        <p:nvPicPr>
          <p:cNvPr id="4" name="Jenn Slide 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253536"/>
            <a:ext cx="812800" cy="812800"/>
          </a:xfrm>
          <a:prstGeom prst="rect">
            <a:avLst/>
          </a:prstGeom>
        </p:spPr>
      </p:pic>
    </p:spTree>
    <p:extLst>
      <p:ext uri="{BB962C8B-B14F-4D97-AF65-F5344CB8AC3E}">
        <p14:creationId xmlns:p14="http://schemas.microsoft.com/office/powerpoint/2010/main" val="33508767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to the GP doc</a:t>
            </a:r>
            <a:endParaRPr lang="en-US" dirty="0"/>
          </a:p>
        </p:txBody>
      </p:sp>
      <p:sp>
        <p:nvSpPr>
          <p:cNvPr id="3" name="Content Placeholder 2"/>
          <p:cNvSpPr>
            <a:spLocks noGrp="1"/>
          </p:cNvSpPr>
          <p:nvPr>
            <p:ph idx="1"/>
          </p:nvPr>
        </p:nvSpPr>
        <p:spPr/>
        <p:txBody>
          <a:bodyPr>
            <a:normAutofit fontScale="92500" lnSpcReduction="10000"/>
          </a:bodyPr>
          <a:lstStyle/>
          <a:p>
            <a:r>
              <a:rPr lang="en-CA" dirty="0"/>
              <a:t>Access and Institutional </a:t>
            </a:r>
            <a:r>
              <a:rPr lang="en-CA" dirty="0" smtClean="0"/>
              <a:t>Support</a:t>
            </a:r>
          </a:p>
          <a:p>
            <a:pPr>
              <a:buNone/>
            </a:pPr>
            <a:endParaRPr lang="en-US" dirty="0"/>
          </a:p>
          <a:p>
            <a:r>
              <a:rPr lang="en-CA" dirty="0"/>
              <a:t>Orientation to using Technology with ESL Literacy </a:t>
            </a:r>
            <a:r>
              <a:rPr lang="en-CA" dirty="0" smtClean="0"/>
              <a:t>Learners</a:t>
            </a:r>
          </a:p>
          <a:p>
            <a:pPr>
              <a:buNone/>
            </a:pPr>
            <a:endParaRPr lang="en-US" dirty="0"/>
          </a:p>
          <a:p>
            <a:r>
              <a:rPr lang="en-CA" dirty="0"/>
              <a:t>ESL Literacy Pedagogical </a:t>
            </a:r>
            <a:r>
              <a:rPr lang="en-CA" dirty="0" smtClean="0"/>
              <a:t>Considerations</a:t>
            </a:r>
          </a:p>
          <a:p>
            <a:pPr>
              <a:buNone/>
            </a:pPr>
            <a:endParaRPr lang="en-US" dirty="0"/>
          </a:p>
          <a:p>
            <a:r>
              <a:rPr lang="en-CA" dirty="0" smtClean="0"/>
              <a:t>Learners</a:t>
            </a:r>
          </a:p>
          <a:p>
            <a:pPr>
              <a:buNone/>
            </a:pPr>
            <a:endParaRPr lang="en-US" dirty="0"/>
          </a:p>
          <a:p>
            <a:r>
              <a:rPr lang="en-CA" dirty="0"/>
              <a:t>Instructors</a:t>
            </a:r>
            <a:endParaRPr lang="en-US" dirty="0"/>
          </a:p>
          <a:p>
            <a:endParaRPr lang="en-US" dirty="0"/>
          </a:p>
        </p:txBody>
      </p:sp>
      <p:pic>
        <p:nvPicPr>
          <p:cNvPr id="4" name="Jenn Slide 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6265" y="583736"/>
            <a:ext cx="812800" cy="812800"/>
          </a:xfrm>
          <a:prstGeom prst="rect">
            <a:avLst/>
          </a:prstGeom>
        </p:spPr>
      </p:pic>
    </p:spTree>
    <p:extLst>
      <p:ext uri="{BB962C8B-B14F-4D97-AF65-F5344CB8AC3E}">
        <p14:creationId xmlns:p14="http://schemas.microsoft.com/office/powerpoint/2010/main" val="42170125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628"/>
            <a:ext cx="8229600" cy="884907"/>
          </a:xfrm>
        </p:spPr>
        <p:txBody>
          <a:bodyPr>
            <a:normAutofit fontScale="90000"/>
          </a:bodyPr>
          <a:lstStyle/>
          <a:p>
            <a:r>
              <a:rPr lang="en-CA" dirty="0" smtClean="0"/>
              <a:t/>
            </a:r>
            <a:br>
              <a:rPr lang="en-CA" dirty="0" smtClean="0"/>
            </a:br>
            <a:r>
              <a:rPr lang="en-US" dirty="0" smtClean="0"/>
              <a:t/>
            </a:r>
            <a:br>
              <a:rPr lang="en-US" dirty="0" smtClean="0"/>
            </a:br>
            <a:r>
              <a:rPr lang="en-CA" dirty="0" smtClean="0"/>
              <a:t> Access and Institutional Support</a:t>
            </a:r>
            <a:endParaRPr lang="en-US" dirty="0"/>
          </a:p>
        </p:txBody>
      </p:sp>
      <p:sp>
        <p:nvSpPr>
          <p:cNvPr id="3" name="Content Placeholder 2"/>
          <p:cNvSpPr>
            <a:spLocks noGrp="1"/>
          </p:cNvSpPr>
          <p:nvPr>
            <p:ph idx="1"/>
          </p:nvPr>
        </p:nvSpPr>
        <p:spPr/>
        <p:txBody>
          <a:bodyPr>
            <a:normAutofit fontScale="92500"/>
          </a:bodyPr>
          <a:lstStyle/>
          <a:p>
            <a:r>
              <a:rPr lang="en-CA" dirty="0" smtClean="0"/>
              <a:t>Program providers and instructors are aware of issues related to learners’ access to tech resources outside of class.</a:t>
            </a:r>
          </a:p>
          <a:p>
            <a:endParaRPr lang="en-CA" dirty="0" smtClean="0"/>
          </a:p>
          <a:p>
            <a:r>
              <a:rPr lang="en-CA" dirty="0" smtClean="0"/>
              <a:t>There is access to tech/tutor support when using computer labs or open assess centres.</a:t>
            </a:r>
          </a:p>
          <a:p>
            <a:endParaRPr lang="en-CA" dirty="0" smtClean="0"/>
          </a:p>
          <a:p>
            <a:r>
              <a:rPr lang="en-CA" dirty="0" smtClean="0"/>
              <a:t>Access to the organization’s online services are kept simple and easy to access.</a:t>
            </a:r>
          </a:p>
          <a:p>
            <a:endParaRPr lang="en-CA" dirty="0" smtClean="0"/>
          </a:p>
        </p:txBody>
      </p:sp>
      <p:pic>
        <p:nvPicPr>
          <p:cNvPr id="4" name="Jenn Slide 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583735"/>
            <a:ext cx="812800" cy="812800"/>
          </a:xfrm>
          <a:prstGeom prst="rect">
            <a:avLst/>
          </a:prstGeom>
        </p:spPr>
      </p:pic>
    </p:spTree>
    <p:extLst>
      <p:ext uri="{BB962C8B-B14F-4D97-AF65-F5344CB8AC3E}">
        <p14:creationId xmlns:p14="http://schemas.microsoft.com/office/powerpoint/2010/main" val="27101996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ＭＳ 明朝"/>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4278</TotalTime>
  <Words>4860</Words>
  <Application>Microsoft Macintosh PowerPoint</Application>
  <PresentationFormat>On-screen Show (4:3)</PresentationFormat>
  <Paragraphs>278</Paragraphs>
  <Slides>24</Slides>
  <Notes>22</Notes>
  <HiddenSlides>0</HiddenSlides>
  <MMClips>18</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Foundry</vt:lpstr>
      <vt:lpstr>ESL and e-learning in Rural Alberta</vt:lpstr>
      <vt:lpstr>ESL/e-learning in rural Alberta</vt:lpstr>
      <vt:lpstr>Contents of the webinar series</vt:lpstr>
      <vt:lpstr>Building skills and expertise for using e-learning with adult ESL learners</vt:lpstr>
      <vt:lpstr>A guide to using technology with ESL literacy learners</vt:lpstr>
      <vt:lpstr>Who are ESL Literacy Learners?</vt:lpstr>
      <vt:lpstr>Why use technology with ESL literacy learners?</vt:lpstr>
      <vt:lpstr>Orientation to the GP doc</vt:lpstr>
      <vt:lpstr>   Access and Institutional Support</vt:lpstr>
      <vt:lpstr>Access and Institutional Support</vt:lpstr>
      <vt:lpstr>  Orientation to using Technology with ESL Literacy Learners</vt:lpstr>
      <vt:lpstr>Orientation to using Technology with ESL Literacy Learners</vt:lpstr>
      <vt:lpstr>ESL Literacy Pedagogical Considerations</vt:lpstr>
      <vt:lpstr>ESL Literacy Pedagogical Considerations</vt:lpstr>
      <vt:lpstr>  Learners</vt:lpstr>
      <vt:lpstr>  Learners</vt:lpstr>
      <vt:lpstr>Instructors</vt:lpstr>
      <vt:lpstr>Instructors</vt:lpstr>
      <vt:lpstr>Questions &amp; Resources</vt:lpstr>
      <vt:lpstr>PowerPoint Presentation</vt:lpstr>
      <vt:lpstr>PowerPoint Presentation</vt:lpstr>
      <vt:lpstr>PowerPoint Presentation</vt:lpstr>
      <vt:lpstr>PowerPoint Presentation</vt:lpstr>
      <vt:lpstr>PowerPoint Presentation</vt:lpstr>
    </vt:vector>
  </TitlesOfParts>
  <Company>UofA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Light</dc:creator>
  <cp:lastModifiedBy>Justine Light</cp:lastModifiedBy>
  <cp:revision>39</cp:revision>
  <dcterms:created xsi:type="dcterms:W3CDTF">2012-03-09T17:12:27Z</dcterms:created>
  <dcterms:modified xsi:type="dcterms:W3CDTF">2012-03-28T19:35:40Z</dcterms:modified>
</cp:coreProperties>
</file>