
<file path=[Content_Types].xml><?xml version="1.0" encoding="utf-8"?>
<Types xmlns="http://schemas.openxmlformats.org/package/2006/content-types">
  <Default Extension="wav" ContentType="audio/wav"/>
  <Default Extension="jpg" ContentType="image/jpeg"/>
  <Default Extension="xml" ContentType="application/xml"/>
  <Default Extension="jpeg" ContentType="image/jpeg"/>
  <Default Extension="png" ContentType="image/pn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15"/>
  </p:notesMasterIdLst>
  <p:handoutMasterIdLst>
    <p:handoutMasterId r:id="rId16"/>
  </p:handoutMasterIdLst>
  <p:sldIdLst>
    <p:sldId id="256" r:id="rId2"/>
    <p:sldId id="257" r:id="rId3"/>
    <p:sldId id="292" r:id="rId4"/>
    <p:sldId id="290" r:id="rId5"/>
    <p:sldId id="258" r:id="rId6"/>
    <p:sldId id="259" r:id="rId7"/>
    <p:sldId id="276" r:id="rId8"/>
    <p:sldId id="278" r:id="rId9"/>
    <p:sldId id="291" r:id="rId10"/>
    <p:sldId id="277" r:id="rId11"/>
    <p:sldId id="280" r:id="rId12"/>
    <p:sldId id="279" r:id="rId13"/>
    <p:sldId id="275"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36" autoAdjust="0"/>
    <p:restoredTop sz="53979" autoAdjust="0"/>
  </p:normalViewPr>
  <p:slideViewPr>
    <p:cSldViewPr snapToGrid="0" snapToObjects="1">
      <p:cViewPr varScale="1">
        <p:scale>
          <a:sx n="37" d="100"/>
          <a:sy n="37" d="100"/>
        </p:scale>
        <p:origin x="-2432"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4" Type="http://schemas.openxmlformats.org/officeDocument/2006/relationships/slide" Target="slides/slide13.xml"/><Relationship Id="rId20" Type="http://schemas.openxmlformats.org/officeDocument/2006/relationships/theme" Target="theme/theme1.xml"/><Relationship Id="rId4" Type="http://schemas.openxmlformats.org/officeDocument/2006/relationships/slide" Target="slides/slide3.xml"/><Relationship Id="rId21" Type="http://schemas.openxmlformats.org/officeDocument/2006/relationships/tableStyles" Target="tableStyles.xml"/><Relationship Id="rId7" Type="http://schemas.openxmlformats.org/officeDocument/2006/relationships/slide" Target="slides/slide6.xml"/><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16" Type="http://schemas.openxmlformats.org/officeDocument/2006/relationships/handoutMaster" Target="handoutMasters/handoutMaster1.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5" Type="http://schemas.openxmlformats.org/officeDocument/2006/relationships/slide" Target="slides/slide4.xml"/><Relationship Id="rId1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printerSettings" Target="printerSettings/printerSettings1.bin"/><Relationship Id="rId19" Type="http://schemas.openxmlformats.org/officeDocument/2006/relationships/viewProps" Target="viewProps.xml"/><Relationship Id="rId2" Type="http://schemas.openxmlformats.org/officeDocument/2006/relationships/slide" Target="slides/slide1.xml"/><Relationship Id="rId9" Type="http://schemas.openxmlformats.org/officeDocument/2006/relationships/slide" Target="slides/slide8.xml"/><Relationship Id="rId3" Type="http://schemas.openxmlformats.org/officeDocument/2006/relationships/slide" Target="slides/slide2.xml"/><Relationship Id="rId1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3DED487-7B7A-8347-A776-E3D07AD54316}" type="datetimeFigureOut">
              <a:rPr lang="en-US" smtClean="0"/>
              <a:t>02/04/12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5042B10-3AC0-D34F-92CC-8B8D109F16D7}" type="slidenum">
              <a:rPr lang="en-US" smtClean="0"/>
              <a:t>‹#›</a:t>
            </a:fld>
            <a:endParaRPr lang="en-US"/>
          </a:p>
        </p:txBody>
      </p:sp>
    </p:spTree>
    <p:extLst>
      <p:ext uri="{BB962C8B-B14F-4D97-AF65-F5344CB8AC3E}">
        <p14:creationId xmlns:p14="http://schemas.microsoft.com/office/powerpoint/2010/main" val="29544156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E9E8AD-5A62-9C44-B2A3-3DBE8BD667C9}" type="datetimeFigureOut">
              <a:rPr lang="en-US" smtClean="0"/>
              <a:t>02/04/12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8703AF-4674-E048-8A14-D87CFCC96885}" type="slidenum">
              <a:rPr lang="en-US" smtClean="0"/>
              <a:t>‹#›</a:t>
            </a:fld>
            <a:endParaRPr lang="en-US"/>
          </a:p>
        </p:txBody>
      </p:sp>
    </p:spTree>
    <p:extLst>
      <p:ext uri="{BB962C8B-B14F-4D97-AF65-F5344CB8AC3E}">
        <p14:creationId xmlns:p14="http://schemas.microsoft.com/office/powerpoint/2010/main" val="23626856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3" Type="http://schemas.openxmlformats.org/officeDocument/2006/relationships/hyperlink" Target="http://www.atesl.ca" TargetMode="Externa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3" Type="http://schemas.openxmlformats.org/officeDocument/2006/relationships/hyperlink" Target="http://www.atesl.ca" TargetMode="Externa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Slide 1 ESL and e-learning in Rural Alberta Webinar series</a:t>
            </a:r>
          </a:p>
          <a:p>
            <a:r>
              <a:rPr lang="en-US" sz="1200" kern="1200" dirty="0" smtClean="0">
                <a:solidFill>
                  <a:schemeClr val="tx1"/>
                </a:solidFill>
                <a:effectLst/>
                <a:latin typeface="+mn-lt"/>
                <a:ea typeface="+mn-ea"/>
                <a:cs typeface="+mn-cs"/>
              </a:rPr>
              <a:t>Webinar #1  - An introduction to the Rural ESL context in Alberta and the potential for e-learning.</a:t>
            </a:r>
          </a:p>
          <a:p>
            <a:endParaRPr lang="en-US" dirty="0"/>
          </a:p>
        </p:txBody>
      </p:sp>
      <p:sp>
        <p:nvSpPr>
          <p:cNvPr id="4" name="Slide Number Placeholder 3"/>
          <p:cNvSpPr>
            <a:spLocks noGrp="1"/>
          </p:cNvSpPr>
          <p:nvPr>
            <p:ph type="sldNum" sz="quarter" idx="10"/>
          </p:nvPr>
        </p:nvSpPr>
        <p:spPr/>
        <p:txBody>
          <a:bodyPr/>
          <a:lstStyle/>
          <a:p>
            <a:fld id="{078703AF-4674-E048-8A14-D87CFCC96885}" type="slidenum">
              <a:rPr lang="en-US" smtClean="0"/>
              <a:t>1</a:t>
            </a:fld>
            <a:endParaRPr lang="en-US"/>
          </a:p>
        </p:txBody>
      </p:sp>
    </p:spTree>
    <p:extLst>
      <p:ext uri="{BB962C8B-B14F-4D97-AF65-F5344CB8AC3E}">
        <p14:creationId xmlns:p14="http://schemas.microsoft.com/office/powerpoint/2010/main" val="2632296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is to be expected that the resources for ESL/e-learning available to the ESL providers in different communities will vary significantly. Many of the people we spoke with in the interviews and focus groups had adequate technological resources for learners and instructors including smart boards and video conferencing equipment.  However, this was not universally true and, in one case, the only available resources were two second-hand computers for the instructors and volunteers.  This disparity was reflected in the subsequent survey data. Eighty-one% of respondents indicated that the instructors at their organizations had access to computers, 69% had access to DVD/CD players and televisions, and 58% had access to video conferencing.  Fewer than half (37%) had access to computer labs, and only 21% had access to smart classrooms.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Another technological issue that arose was the issue of Internet access.  Some parts of Alberta are still relying on dial-up Internet services, which make many internet-based activities much more difficult.  In fact, when we asked survey respondents to tell us the barriers that impeded use of technology in a rural setting, Internet access was the most common response. </a:t>
            </a:r>
          </a:p>
          <a:p>
            <a:endParaRPr lang="en-US" dirty="0"/>
          </a:p>
        </p:txBody>
      </p:sp>
      <p:sp>
        <p:nvSpPr>
          <p:cNvPr id="4" name="Slide Number Placeholder 3"/>
          <p:cNvSpPr>
            <a:spLocks noGrp="1"/>
          </p:cNvSpPr>
          <p:nvPr>
            <p:ph type="sldNum" sz="quarter" idx="10"/>
          </p:nvPr>
        </p:nvSpPr>
        <p:spPr/>
        <p:txBody>
          <a:bodyPr/>
          <a:lstStyle/>
          <a:p>
            <a:fld id="{078703AF-4674-E048-8A14-D87CFCC96885}" type="slidenum">
              <a:rPr lang="en-US" smtClean="0"/>
              <a:t>10</a:t>
            </a:fld>
            <a:endParaRPr lang="en-US"/>
          </a:p>
        </p:txBody>
      </p:sp>
    </p:spTree>
    <p:extLst>
      <p:ext uri="{BB962C8B-B14F-4D97-AF65-F5344CB8AC3E}">
        <p14:creationId xmlns:p14="http://schemas.microsoft.com/office/powerpoint/2010/main" val="3637761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 11- On slide 11 you can see some of the responses to our question about the potential for e-learning in rural communities. This is feedback on the question, </a:t>
            </a:r>
            <a:r>
              <a:rPr lang="en-CA" sz="1200" i="1" kern="1200" dirty="0" smtClean="0">
                <a:solidFill>
                  <a:schemeClr val="tx1"/>
                </a:solidFill>
                <a:effectLst/>
                <a:latin typeface="+mn-lt"/>
                <a:ea typeface="+mn-ea"/>
                <a:cs typeface="+mn-cs"/>
              </a:rPr>
              <a:t>“Do you think that there are immigrants in your area who are not currently receiving instruction who may be served by e‐learning?” </a:t>
            </a:r>
            <a:r>
              <a:rPr lang="en-CA" sz="1200" kern="1200" dirty="0" smtClean="0">
                <a:solidFill>
                  <a:schemeClr val="tx1"/>
                </a:solidFill>
                <a:effectLst/>
                <a:latin typeface="+mn-lt"/>
                <a:ea typeface="+mn-ea"/>
                <a:cs typeface="+mn-cs"/>
              </a:rPr>
              <a:t>from some of the participants. Some other responses included.</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I believe there are potential students not being served, especially newly-arrived spouses of immigrants who have been here for some time. In addition to the barriers mentioned above, they often have no access to child care or have time (with home and employment duties) to work on their English.</a:t>
            </a:r>
            <a:endParaRPr lang="en-US" sz="1200" kern="1200" dirty="0" smtClean="0">
              <a:solidFill>
                <a:schemeClr val="tx1"/>
              </a:solidFill>
              <a:effectLst/>
              <a:latin typeface="+mn-lt"/>
              <a:ea typeface="+mn-ea"/>
              <a:cs typeface="+mn-cs"/>
            </a:endParaRPr>
          </a:p>
          <a:p>
            <a:pPr lvl="0"/>
            <a:r>
              <a:rPr lang="en-US" sz="1200" i="0" kern="1200" dirty="0" smtClean="0">
                <a:solidFill>
                  <a:schemeClr val="tx1"/>
                </a:solidFill>
                <a:effectLst/>
                <a:latin typeface="+mn-lt"/>
                <a:ea typeface="+mn-ea"/>
                <a:cs typeface="+mn-cs"/>
              </a:rPr>
              <a:t>Another comment was:</a:t>
            </a:r>
          </a:p>
          <a:p>
            <a:pPr lvl="0"/>
            <a:r>
              <a:rPr lang="en-US" sz="1200" i="1" kern="1200" dirty="0" smtClean="0">
                <a:solidFill>
                  <a:schemeClr val="tx1"/>
                </a:solidFill>
                <a:effectLst/>
                <a:latin typeface="+mn-lt"/>
                <a:ea typeface="+mn-ea"/>
                <a:cs typeface="+mn-cs"/>
              </a:rPr>
              <a:t>Students at higher benchmark levels are usually quite comfortable with technology (computers, Skype, etc.) so if self motivated I think they would appreciate the opportunities of e-learning especially since we are not able to provide structured classroom instruction for these higher levels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8703AF-4674-E048-8A14-D87CFCC96885}" type="slidenum">
              <a:rPr lang="en-US" smtClean="0"/>
              <a:t>11</a:t>
            </a:fld>
            <a:endParaRPr lang="en-US"/>
          </a:p>
        </p:txBody>
      </p:sp>
    </p:spTree>
    <p:extLst>
      <p:ext uri="{BB962C8B-B14F-4D97-AF65-F5344CB8AC3E}">
        <p14:creationId xmlns:p14="http://schemas.microsoft.com/office/powerpoint/2010/main" val="3513779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Slide</a:t>
            </a:r>
            <a:r>
              <a:rPr lang="en-US" sz="1200" kern="1200" baseline="0" dirty="0" smtClean="0">
                <a:solidFill>
                  <a:schemeClr val="tx1"/>
                </a:solidFill>
                <a:effectLst/>
                <a:latin typeface="+mn-lt"/>
                <a:ea typeface="+mn-ea"/>
                <a:cs typeface="+mn-cs"/>
              </a:rPr>
              <a:t> 12-</a:t>
            </a:r>
            <a:r>
              <a:rPr lang="en-US" sz="1200" kern="1200" dirty="0" smtClean="0">
                <a:solidFill>
                  <a:schemeClr val="tx1"/>
                </a:solidFill>
                <a:effectLst/>
                <a:latin typeface="+mn-lt"/>
                <a:ea typeface="+mn-ea"/>
                <a:cs typeface="+mn-cs"/>
              </a:rPr>
              <a:t>Clearly, there are very disparate needs among rural ESL providers.  This makes the creation of a guide for e-learning and ESL that will be useful for all rural Alberta communities challenging.  Fortunately, the information we gathered through our needs assessment gave us some insight into what would be more efficacious for rural providers. The table on slide #12 shows which aspects of ESL/e-learning would be more useful in a guide for rural practitioners. It is apparent that information about how to use e-learning to promote language learning with ESL literacy learners is important.  Good online resources for both professional development and for use with learners were also deemed as a priority.  Focus group comments and written survey comments also indicated that practitioners would like more information about how to find programs for learners, especially high level learners, who are looking for online training to help them reach their career goals.  It is also imperative that the advice contained in the guide, e-learning and ESL in Rural Alberta, be mindful of the fact that all centers may not have all technological resources available and that internet speed can still be a challenging barrier to fully utilizing ESL/e-learning. </a:t>
            </a:r>
          </a:p>
          <a:p>
            <a:endParaRPr lang="en-US" dirty="0"/>
          </a:p>
        </p:txBody>
      </p:sp>
      <p:sp>
        <p:nvSpPr>
          <p:cNvPr id="4" name="Slide Number Placeholder 3"/>
          <p:cNvSpPr>
            <a:spLocks noGrp="1"/>
          </p:cNvSpPr>
          <p:nvPr>
            <p:ph type="sldNum" sz="quarter" idx="10"/>
          </p:nvPr>
        </p:nvSpPr>
        <p:spPr/>
        <p:txBody>
          <a:bodyPr/>
          <a:lstStyle/>
          <a:p>
            <a:fld id="{078703AF-4674-E048-8A14-D87CFCC96885}" type="slidenum">
              <a:rPr lang="en-US" smtClean="0"/>
              <a:t>12</a:t>
            </a:fld>
            <a:endParaRPr lang="en-US"/>
          </a:p>
        </p:txBody>
      </p:sp>
    </p:spTree>
    <p:extLst>
      <p:ext uri="{BB962C8B-B14F-4D97-AF65-F5344CB8AC3E}">
        <p14:creationId xmlns:p14="http://schemas.microsoft.com/office/powerpoint/2010/main" val="1409300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a:t>
            </a:r>
            <a:r>
              <a:rPr lang="en-US" sz="1200" kern="1200" baseline="0" dirty="0" smtClean="0">
                <a:solidFill>
                  <a:schemeClr val="tx1"/>
                </a:solidFill>
                <a:effectLst/>
                <a:latin typeface="+mn-lt"/>
                <a:ea typeface="+mn-ea"/>
                <a:cs typeface="+mn-cs"/>
              </a:rPr>
              <a:t> 13- </a:t>
            </a:r>
            <a:r>
              <a:rPr lang="en-US" sz="1200" kern="1200" dirty="0" smtClean="0">
                <a:solidFill>
                  <a:schemeClr val="tx1"/>
                </a:solidFill>
                <a:effectLst/>
                <a:latin typeface="+mn-lt"/>
                <a:ea typeface="+mn-ea"/>
                <a:cs typeface="+mn-cs"/>
              </a:rPr>
              <a:t>The next webinar in the series is Webinar #2 - An orientation to the Guiding Principles for using e-learning with rural ESL learners. Here you will hear a more detailed description of the Guiding principles of the rural ESL/e-learning Guide, with practical information for program administrators and classroom teachers.</a:t>
            </a:r>
          </a:p>
          <a:p>
            <a:r>
              <a:rPr lang="en-US" sz="1200" kern="1200" dirty="0" smtClean="0">
                <a:solidFill>
                  <a:schemeClr val="tx1"/>
                </a:solidFill>
                <a:effectLst/>
                <a:latin typeface="+mn-lt"/>
                <a:ea typeface="+mn-ea"/>
                <a:cs typeface="+mn-cs"/>
              </a:rPr>
              <a:t>In webinar #3, you will hear about the remaining information included in the Rural Guide, as well as, an introduction to the broader e-learning project, </a:t>
            </a:r>
            <a:r>
              <a:rPr lang="en-US" sz="1200" i="1" kern="1200" dirty="0" smtClean="0">
                <a:solidFill>
                  <a:schemeClr val="tx1"/>
                </a:solidFill>
                <a:effectLst/>
                <a:latin typeface="+mn-lt"/>
                <a:ea typeface="+mn-ea"/>
                <a:cs typeface="+mn-cs"/>
              </a:rPr>
              <a:t>Building skills and expertise for using e-learning with adult ESL learners</a:t>
            </a:r>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Pdf</a:t>
            </a:r>
            <a:r>
              <a:rPr lang="en-US" sz="1200" kern="1200" dirty="0" smtClean="0">
                <a:solidFill>
                  <a:schemeClr val="tx1"/>
                </a:solidFill>
                <a:effectLst/>
                <a:latin typeface="+mn-lt"/>
                <a:ea typeface="+mn-ea"/>
                <a:cs typeface="+mn-cs"/>
              </a:rPr>
              <a:t> versions of the Guide for ESL/e-learning in rural Alberta can be downloaded at no charge from the ATESL Resource Database: </a:t>
            </a:r>
            <a:r>
              <a:rPr lang="en-US" sz="1200" u="sng" kern="1200" dirty="0" smtClean="0">
                <a:solidFill>
                  <a:schemeClr val="tx1"/>
                </a:solidFill>
                <a:effectLst/>
                <a:latin typeface="+mn-lt"/>
                <a:ea typeface="+mn-ea"/>
                <a:cs typeface="+mn-cs"/>
                <a:hlinkClick r:id="rId3"/>
              </a:rPr>
              <a:t>www.atesl.ca</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Limited hard copies may</a:t>
            </a:r>
            <a:r>
              <a:rPr lang="en-US" sz="1200" kern="1200" baseline="0" dirty="0" smtClean="0">
                <a:solidFill>
                  <a:schemeClr val="tx1"/>
                </a:solidFill>
                <a:effectLst/>
                <a:latin typeface="+mn-lt"/>
                <a:ea typeface="+mn-ea"/>
                <a:cs typeface="+mn-cs"/>
              </a:rPr>
              <a:t> be</a:t>
            </a:r>
            <a:r>
              <a:rPr lang="en-US" sz="1200" kern="1200" dirty="0" smtClean="0">
                <a:solidFill>
                  <a:schemeClr val="tx1"/>
                </a:solidFill>
                <a:effectLst/>
                <a:latin typeface="+mn-lt"/>
                <a:ea typeface="+mn-ea"/>
                <a:cs typeface="+mn-cs"/>
              </a:rPr>
              <a:t> available from Daylight Consulting.</a:t>
            </a:r>
          </a:p>
          <a:p>
            <a:r>
              <a:rPr lang="en-US" sz="1200" kern="1200" dirty="0" smtClean="0">
                <a:solidFill>
                  <a:schemeClr val="tx1"/>
                </a:solidFill>
                <a:effectLst/>
                <a:latin typeface="+mn-lt"/>
                <a:ea typeface="+mn-ea"/>
                <a:cs typeface="+mn-cs"/>
              </a:rPr>
              <a:t>Requests for manuals, other information and questions should be emailed to: </a:t>
            </a:r>
            <a:r>
              <a:rPr lang="en-US" sz="1200" kern="1200" dirty="0" err="1" smtClean="0">
                <a:solidFill>
                  <a:schemeClr val="tx1"/>
                </a:solidFill>
                <a:effectLst/>
                <a:latin typeface="+mn-lt"/>
                <a:ea typeface="+mn-ea"/>
                <a:cs typeface="+mn-cs"/>
              </a:rPr>
              <a:t>daylightconsulting@shaw.ca</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Thanks so much for listening to webinar</a:t>
            </a:r>
            <a:r>
              <a:rPr lang="en-US" sz="1200" kern="1200" baseline="0" dirty="0" smtClean="0">
                <a:solidFill>
                  <a:schemeClr val="tx1"/>
                </a:solidFill>
                <a:effectLst/>
                <a:latin typeface="+mn-lt"/>
                <a:ea typeface="+mn-ea"/>
                <a:cs typeface="+mn-cs"/>
              </a:rPr>
              <a:t> #1, and for </a:t>
            </a:r>
            <a:r>
              <a:rPr lang="en-US" sz="1200" kern="1200" dirty="0" smtClean="0">
                <a:solidFill>
                  <a:schemeClr val="tx1"/>
                </a:solidFill>
                <a:effectLst/>
                <a:latin typeface="+mn-lt"/>
                <a:ea typeface="+mn-ea"/>
                <a:cs typeface="+mn-cs"/>
              </a:rPr>
              <a:t>your interest in our project.</a:t>
            </a:r>
          </a:p>
          <a:p>
            <a:endParaRPr lang="en-US" dirty="0"/>
          </a:p>
        </p:txBody>
      </p:sp>
      <p:sp>
        <p:nvSpPr>
          <p:cNvPr id="4" name="Slide Number Placeholder 3"/>
          <p:cNvSpPr>
            <a:spLocks noGrp="1"/>
          </p:cNvSpPr>
          <p:nvPr>
            <p:ph type="sldNum" sz="quarter" idx="10"/>
          </p:nvPr>
        </p:nvSpPr>
        <p:spPr/>
        <p:txBody>
          <a:bodyPr/>
          <a:lstStyle/>
          <a:p>
            <a:fld id="{078703AF-4674-E048-8A14-D87CFCC96885}" type="slidenum">
              <a:rPr lang="en-US" smtClean="0"/>
              <a:t>13</a:t>
            </a:fld>
            <a:endParaRPr lang="en-US"/>
          </a:p>
        </p:txBody>
      </p:sp>
    </p:spTree>
    <p:extLst>
      <p:ext uri="{BB962C8B-B14F-4D97-AF65-F5344CB8AC3E}">
        <p14:creationId xmlns:p14="http://schemas.microsoft.com/office/powerpoint/2010/main" val="428354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 2- Welcome to our online presentation on meeting the e-learning needs of ESL learners in rural Alberta. This series of webinars was created by Justine Light and Jennifer Foote with support from Alberta Human Services, Immigration Division, as part of the Innovative Project: Building skills and expertise for using e-learning with adult ESL learners.</a:t>
            </a:r>
          </a:p>
          <a:p>
            <a:r>
              <a:rPr lang="en-US" sz="1200" kern="1200" dirty="0" smtClean="0">
                <a:solidFill>
                  <a:schemeClr val="tx1"/>
                </a:solidFill>
                <a:effectLst/>
                <a:latin typeface="+mn-lt"/>
                <a:ea typeface="+mn-ea"/>
                <a:cs typeface="+mn-cs"/>
              </a:rPr>
              <a:t>Each slide of this PowerPoint contains an audio file. To access the audio file click the icon.</a:t>
            </a:r>
          </a:p>
          <a:p>
            <a:r>
              <a:rPr lang="en-US" sz="1200" kern="1200" dirty="0" smtClean="0">
                <a:solidFill>
                  <a:schemeClr val="tx1"/>
                </a:solidFill>
                <a:effectLst/>
                <a:latin typeface="+mn-lt"/>
                <a:ea typeface="+mn-ea"/>
                <a:cs typeface="+mn-cs"/>
              </a:rPr>
              <a:t>The transcript of the audio file can be found in the notes section of each slide.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078703AF-4674-E048-8A14-D87CFCC96885}" type="slidenum">
              <a:rPr lang="en-US" smtClean="0"/>
              <a:t>2</a:t>
            </a:fld>
            <a:endParaRPr lang="en-US"/>
          </a:p>
        </p:txBody>
      </p:sp>
    </p:spTree>
    <p:extLst>
      <p:ext uri="{BB962C8B-B14F-4D97-AF65-F5344CB8AC3E}">
        <p14:creationId xmlns:p14="http://schemas.microsoft.com/office/powerpoint/2010/main" val="2624688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a:t>
            </a:r>
            <a:r>
              <a:rPr lang="en-US" sz="1200" kern="1200" baseline="0" dirty="0" smtClean="0">
                <a:solidFill>
                  <a:schemeClr val="tx1"/>
                </a:solidFill>
                <a:effectLst/>
                <a:latin typeface="+mn-lt"/>
                <a:ea typeface="+mn-ea"/>
                <a:cs typeface="+mn-cs"/>
              </a:rPr>
              <a:t> 3- </a:t>
            </a:r>
            <a:r>
              <a:rPr lang="en-US" sz="1200" kern="1200" dirty="0" smtClean="0">
                <a:solidFill>
                  <a:schemeClr val="tx1"/>
                </a:solidFill>
                <a:effectLst/>
                <a:latin typeface="+mn-lt"/>
                <a:ea typeface="+mn-ea"/>
                <a:cs typeface="+mn-cs"/>
              </a:rPr>
              <a:t>This webinar series contains three webinars as follows:</a:t>
            </a:r>
          </a:p>
          <a:p>
            <a:pPr lvl="0"/>
            <a:r>
              <a:rPr lang="en-US" sz="1200" kern="1200" dirty="0" smtClean="0">
                <a:solidFill>
                  <a:schemeClr val="tx1"/>
                </a:solidFill>
                <a:effectLst/>
                <a:latin typeface="+mn-lt"/>
                <a:ea typeface="+mn-ea"/>
                <a:cs typeface="+mn-cs"/>
              </a:rPr>
              <a:t>Webinar #1 - An introduction to the Rural ESL context in Alberta and the potential for e-learning </a:t>
            </a:r>
          </a:p>
          <a:p>
            <a:pPr lvl="0"/>
            <a:r>
              <a:rPr lang="en-US" sz="1200" kern="1200" dirty="0" smtClean="0">
                <a:solidFill>
                  <a:schemeClr val="tx1"/>
                </a:solidFill>
                <a:effectLst/>
                <a:latin typeface="+mn-lt"/>
                <a:ea typeface="+mn-ea"/>
                <a:cs typeface="+mn-cs"/>
              </a:rPr>
              <a:t>Webinar #2 - An orientation to the Guiding Principles for using e-learning with rural ESL learners </a:t>
            </a:r>
          </a:p>
          <a:p>
            <a:pPr lvl="0"/>
            <a:r>
              <a:rPr lang="en-US" sz="1200" kern="1200" dirty="0" smtClean="0">
                <a:solidFill>
                  <a:schemeClr val="tx1"/>
                </a:solidFill>
                <a:effectLst/>
                <a:latin typeface="+mn-lt"/>
                <a:ea typeface="+mn-ea"/>
                <a:cs typeface="+mn-cs"/>
              </a:rPr>
              <a:t>Webinar #3 - An orientation to the remaining sections of the ESL/e-learning Guide for rural Alberta as well as, the broader project, </a:t>
            </a:r>
            <a:r>
              <a:rPr lang="en-US" sz="1200" i="1" kern="1200" dirty="0" smtClean="0">
                <a:solidFill>
                  <a:schemeClr val="tx1"/>
                </a:solidFill>
                <a:effectLst/>
                <a:latin typeface="+mn-lt"/>
                <a:ea typeface="+mn-ea"/>
                <a:cs typeface="+mn-cs"/>
              </a:rPr>
              <a:t>Building skills and expertise for using e-learning with adult ESL learners</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078703AF-4674-E048-8A14-D87CFCC96885}" type="slidenum">
              <a:rPr lang="en-US" smtClean="0"/>
              <a:t>3</a:t>
            </a:fld>
            <a:endParaRPr lang="en-US"/>
          </a:p>
        </p:txBody>
      </p:sp>
    </p:spTree>
    <p:extLst>
      <p:ext uri="{BB962C8B-B14F-4D97-AF65-F5344CB8AC3E}">
        <p14:creationId xmlns:p14="http://schemas.microsoft.com/office/powerpoint/2010/main" val="738926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Slide 4- The information in this webinar on meeting the e-learning needs of ESL learners in rural Alberta is part of a larger project supporting the development of ESL</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e-learning in the province. This larger project includes a manual titled </a:t>
            </a:r>
            <a:r>
              <a:rPr lang="en-CA" sz="1200" i="1" kern="1200" dirty="0" smtClean="0">
                <a:solidFill>
                  <a:schemeClr val="tx1"/>
                </a:solidFill>
                <a:effectLst/>
                <a:latin typeface="+mn-lt"/>
                <a:ea typeface="+mn-ea"/>
                <a:cs typeface="+mn-cs"/>
              </a:rPr>
              <a:t>Building skills and expertise for using e-learning with adult ESL learners</a:t>
            </a:r>
            <a:r>
              <a:rPr lang="en-CA" sz="1200" kern="1200" dirty="0" smtClean="0">
                <a:solidFill>
                  <a:schemeClr val="tx1"/>
                </a:solidFill>
                <a:effectLst/>
                <a:latin typeface="+mn-lt"/>
                <a:ea typeface="+mn-ea"/>
                <a:cs typeface="+mn-cs"/>
              </a:rPr>
              <a:t>. More detailed information about this manual is contained in Webinar #3 in the series. The manual can be downloaded freely from the ATESL Resource database, </a:t>
            </a:r>
            <a:r>
              <a:rPr lang="en-CA" sz="1200" u="sng" kern="1200" dirty="0" smtClean="0">
                <a:solidFill>
                  <a:schemeClr val="tx1"/>
                </a:solidFill>
                <a:effectLst/>
                <a:latin typeface="+mn-lt"/>
                <a:ea typeface="+mn-ea"/>
                <a:cs typeface="+mn-cs"/>
                <a:hlinkClick r:id="rId3"/>
              </a:rPr>
              <a:t>www.atesl.ca</a:t>
            </a:r>
            <a:r>
              <a:rPr lang="en-CA" sz="1200" kern="1200" dirty="0" smtClean="0">
                <a:solidFill>
                  <a:schemeClr val="tx1"/>
                </a:solidFill>
                <a:effectLst/>
                <a:latin typeface="+mn-lt"/>
                <a:ea typeface="+mn-ea"/>
                <a:cs typeface="+mn-cs"/>
              </a:rPr>
              <a:t> and a limited number of hard copies are available. Information on how to access the document can be found at the end of this presentation.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8703AF-4674-E048-8A14-D87CFCC96885}" type="slidenum">
              <a:rPr lang="en-US" smtClean="0"/>
              <a:t>4</a:t>
            </a:fld>
            <a:endParaRPr lang="en-US"/>
          </a:p>
        </p:txBody>
      </p:sp>
    </p:spTree>
    <p:extLst>
      <p:ext uri="{BB962C8B-B14F-4D97-AF65-F5344CB8AC3E}">
        <p14:creationId xmlns:p14="http://schemas.microsoft.com/office/powerpoint/2010/main" val="1151494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a:t>
            </a:r>
            <a:r>
              <a:rPr lang="en-US" sz="1200" kern="1200" baseline="0" dirty="0" smtClean="0">
                <a:solidFill>
                  <a:schemeClr val="tx1"/>
                </a:solidFill>
                <a:effectLst/>
                <a:latin typeface="+mn-lt"/>
                <a:ea typeface="+mn-ea"/>
                <a:cs typeface="+mn-cs"/>
              </a:rPr>
              <a:t> 5- </a:t>
            </a:r>
            <a:r>
              <a:rPr lang="en-US" sz="1200" kern="1200" dirty="0" smtClean="0">
                <a:solidFill>
                  <a:schemeClr val="tx1"/>
                </a:solidFill>
                <a:effectLst/>
                <a:latin typeface="+mn-lt"/>
                <a:ea typeface="+mn-ea"/>
                <a:cs typeface="+mn-cs"/>
              </a:rPr>
              <a:t>Large urban centers have historically received the majority of immigrants in Alberta and have consequently had larger ESL programs and more settlement services and organizations than smaller mid-size urban and other rural centers. In recent years, increased numbers of immigrants have been choosing smaller rural communities.  In these communities, language and settlement programs are provided primarily through Community Adult Learning Councils, also</a:t>
            </a:r>
            <a:r>
              <a:rPr lang="en-US" sz="1200" kern="1200" baseline="0" dirty="0" smtClean="0">
                <a:solidFill>
                  <a:schemeClr val="tx1"/>
                </a:solidFill>
                <a:effectLst/>
                <a:latin typeface="+mn-lt"/>
                <a:ea typeface="+mn-ea"/>
                <a:cs typeface="+mn-cs"/>
              </a:rPr>
              <a:t> known as </a:t>
            </a:r>
            <a:r>
              <a:rPr lang="en-US" sz="1200" kern="1200" dirty="0" smtClean="0">
                <a:solidFill>
                  <a:schemeClr val="tx1"/>
                </a:solidFill>
                <a:effectLst/>
                <a:latin typeface="+mn-lt"/>
                <a:ea typeface="+mn-ea"/>
                <a:cs typeface="+mn-cs"/>
              </a:rPr>
              <a:t>CALCs, Volunteer Tutor Adult Literacy Programs,</a:t>
            </a:r>
            <a:r>
              <a:rPr lang="en-US" sz="1200" kern="1200" baseline="0" dirty="0" smtClean="0">
                <a:solidFill>
                  <a:schemeClr val="tx1"/>
                </a:solidFill>
                <a:effectLst/>
                <a:latin typeface="+mn-lt"/>
                <a:ea typeface="+mn-ea"/>
                <a:cs typeface="+mn-cs"/>
              </a:rPr>
              <a:t> known as </a:t>
            </a:r>
            <a:r>
              <a:rPr lang="en-US" sz="1200" kern="1200" dirty="0" smtClean="0">
                <a:solidFill>
                  <a:schemeClr val="tx1"/>
                </a:solidFill>
                <a:effectLst/>
                <a:latin typeface="+mn-lt"/>
                <a:ea typeface="+mn-ea"/>
                <a:cs typeface="+mn-cs"/>
              </a:rPr>
              <a:t>VTALs, and some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colleges. The term </a:t>
            </a:r>
            <a:r>
              <a:rPr lang="en-US" sz="1200" i="1" kern="1200" dirty="0" smtClean="0">
                <a:solidFill>
                  <a:schemeClr val="tx1"/>
                </a:solidFill>
                <a:effectLst/>
                <a:latin typeface="+mn-lt"/>
                <a:ea typeface="+mn-ea"/>
                <a:cs typeface="+mn-cs"/>
              </a:rPr>
              <a:t>rural</a:t>
            </a:r>
            <a:r>
              <a:rPr lang="en-US" sz="1200" kern="1200" dirty="0" smtClean="0">
                <a:solidFill>
                  <a:schemeClr val="tx1"/>
                </a:solidFill>
                <a:effectLst/>
                <a:latin typeface="+mn-lt"/>
                <a:ea typeface="+mn-ea"/>
                <a:cs typeface="+mn-cs"/>
              </a:rPr>
              <a:t> can apply to a large range of communities.  A multitude of definitions</a:t>
            </a:r>
            <a:r>
              <a:rPr lang="en-US" sz="1200" kern="1200" baseline="0" dirty="0" smtClean="0">
                <a:solidFill>
                  <a:schemeClr val="tx1"/>
                </a:solidFill>
                <a:effectLst/>
                <a:latin typeface="+mn-lt"/>
                <a:ea typeface="+mn-ea"/>
                <a:cs typeface="+mn-cs"/>
              </a:rPr>
              <a:t> for rural</a:t>
            </a:r>
            <a:r>
              <a:rPr lang="en-US" sz="1200" kern="1200" dirty="0" smtClean="0">
                <a:solidFill>
                  <a:schemeClr val="tx1"/>
                </a:solidFill>
                <a:effectLst/>
                <a:latin typeface="+mn-lt"/>
                <a:ea typeface="+mn-ea"/>
                <a:cs typeface="+mn-cs"/>
              </a:rPr>
              <a:t> exist at</a:t>
            </a:r>
            <a:r>
              <a:rPr lang="en-US" sz="1200" kern="1200" baseline="0" dirty="0" smtClean="0">
                <a:solidFill>
                  <a:schemeClr val="tx1"/>
                </a:solidFill>
                <a:effectLst/>
                <a:latin typeface="+mn-lt"/>
                <a:ea typeface="+mn-ea"/>
                <a:cs typeface="+mn-cs"/>
              </a:rPr>
              <a:t> any one time</a:t>
            </a:r>
            <a:r>
              <a:rPr lang="en-US" sz="1200" kern="1200" dirty="0" smtClean="0">
                <a:solidFill>
                  <a:schemeClr val="tx1"/>
                </a:solidFill>
                <a:effectLst/>
                <a:latin typeface="+mn-lt"/>
                <a:ea typeface="+mn-ea"/>
                <a:cs typeface="+mn-cs"/>
              </a:rPr>
              <a:t>, and many of these definitions change over time.  A definition commonly used by the federal and provincial government is as</a:t>
            </a:r>
            <a:r>
              <a:rPr lang="en-US" sz="1200" kern="1200" baseline="0" dirty="0" smtClean="0">
                <a:solidFill>
                  <a:schemeClr val="tx1"/>
                </a:solidFill>
                <a:effectLst/>
                <a:latin typeface="+mn-lt"/>
                <a:ea typeface="+mn-ea"/>
                <a:cs typeface="+mn-cs"/>
              </a:rPr>
              <a:t> follows:</a:t>
            </a:r>
            <a:r>
              <a:rPr lang="en-US" sz="1200" kern="1200" dirty="0" smtClean="0">
                <a:solidFill>
                  <a:schemeClr val="tx1"/>
                </a:solidFill>
                <a:effectLst/>
                <a:latin typeface="+mn-lt"/>
                <a:ea typeface="+mn-ea"/>
                <a:cs typeface="+mn-cs"/>
              </a:rPr>
              <a:t> “the population living in rural municipalities and small towns and villages of fewer than 10,000 people, beyond the commuting zones of larger urban centers.” Somehow though, that </a:t>
            </a:r>
            <a:r>
              <a:rPr lang="en-US" sz="1200" kern="1200" dirty="0" err="1" smtClean="0">
                <a:solidFill>
                  <a:schemeClr val="tx1"/>
                </a:solidFill>
                <a:effectLst/>
                <a:latin typeface="+mn-lt"/>
                <a:ea typeface="+mn-ea"/>
                <a:cs typeface="+mn-cs"/>
              </a:rPr>
              <a:t>didn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quite work for our vision of rural</a:t>
            </a:r>
            <a:r>
              <a:rPr lang="en-US" sz="1200" kern="1200" baseline="0" dirty="0" smtClean="0">
                <a:solidFill>
                  <a:schemeClr val="tx1"/>
                </a:solidFill>
                <a:effectLst/>
                <a:latin typeface="+mn-lt"/>
                <a:ea typeface="+mn-ea"/>
                <a:cs typeface="+mn-cs"/>
              </a:rPr>
              <a:t> as it pertains to ESL, E-Learning, immigrant settlement</a:t>
            </a:r>
            <a:r>
              <a:rPr lang="en-US" sz="1200" kern="1200" dirty="0" smtClean="0">
                <a:solidFill>
                  <a:schemeClr val="tx1"/>
                </a:solidFill>
                <a:effectLst/>
                <a:latin typeface="+mn-lt"/>
                <a:ea typeface="+mn-ea"/>
                <a:cs typeface="+mn-cs"/>
              </a:rPr>
              <a:t> patterns, in Alberta.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Stats Canada </a:t>
            </a:r>
            <a:r>
              <a:rPr lang="en-US" sz="1200" kern="1200" dirty="0" err="1" smtClean="0">
                <a:solidFill>
                  <a:schemeClr val="tx1"/>
                </a:solidFill>
                <a:effectLst/>
                <a:latin typeface="+mn-lt"/>
                <a:ea typeface="+mn-ea"/>
                <a:cs typeface="+mn-cs"/>
              </a:rPr>
              <a:t>recommendsthat</a:t>
            </a:r>
            <a:r>
              <a:rPr lang="en-US" sz="1200" kern="1200" dirty="0" smtClean="0">
                <a:solidFill>
                  <a:schemeClr val="tx1"/>
                </a:solidFill>
                <a:effectLst/>
                <a:latin typeface="+mn-lt"/>
                <a:ea typeface="+mn-ea"/>
                <a:cs typeface="+mn-cs"/>
              </a:rPr>
              <a:t> when you’re approaching</a:t>
            </a:r>
            <a:r>
              <a:rPr lang="en-US" sz="1200" kern="1200" baseline="0" dirty="0" smtClean="0">
                <a:solidFill>
                  <a:schemeClr val="tx1"/>
                </a:solidFill>
                <a:effectLst/>
                <a:latin typeface="+mn-lt"/>
                <a:ea typeface="+mn-ea"/>
                <a:cs typeface="+mn-cs"/>
              </a:rPr>
              <a:t> the issue of </a:t>
            </a:r>
            <a:r>
              <a:rPr lang="en-US" sz="1200" kern="1200" dirty="0" smtClean="0">
                <a:solidFill>
                  <a:schemeClr val="tx1"/>
                </a:solidFill>
                <a:effectLst/>
                <a:latin typeface="+mn-lt"/>
                <a:ea typeface="+mn-ea"/>
                <a:cs typeface="+mn-cs"/>
              </a:rPr>
              <a:t>defining rural “that the definition should be determined by the question being addressed.” </a:t>
            </a:r>
          </a:p>
          <a:p>
            <a:r>
              <a:rPr lang="en-US" sz="1200" kern="1200" dirty="0" smtClean="0">
                <a:solidFill>
                  <a:schemeClr val="tx1"/>
                </a:solidFill>
                <a:effectLst/>
                <a:latin typeface="+mn-lt"/>
                <a:ea typeface="+mn-ea"/>
                <a:cs typeface="+mn-cs"/>
              </a:rPr>
              <a:t>The question in our minds was to determine if e-learning can support the delivery of ESL to adult immigrants outside of Edmonton and Calgary. </a:t>
            </a:r>
          </a:p>
          <a:p>
            <a:r>
              <a:rPr lang="en-US" sz="1200" kern="1200" dirty="0" smtClean="0">
                <a:solidFill>
                  <a:schemeClr val="tx1"/>
                </a:solidFill>
                <a:effectLst/>
                <a:latin typeface="+mn-lt"/>
                <a:ea typeface="+mn-ea"/>
                <a:cs typeface="+mn-cs"/>
              </a:rPr>
              <a:t>So,</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ith this in mind, the definition used in our manual is extended to include small cities with populations under 100, 000 people. This then leads to an inclusionary definition which encompasses midsize urban areas such as Red Deer and Lethbridge along with smaller rural sites such as Taber and say, Smoky Lake.</a:t>
            </a:r>
          </a:p>
          <a:p>
            <a:endParaRPr lang="en-US" dirty="0"/>
          </a:p>
        </p:txBody>
      </p:sp>
      <p:sp>
        <p:nvSpPr>
          <p:cNvPr id="4" name="Slide Number Placeholder 3"/>
          <p:cNvSpPr>
            <a:spLocks noGrp="1"/>
          </p:cNvSpPr>
          <p:nvPr>
            <p:ph type="sldNum" sz="quarter" idx="10"/>
          </p:nvPr>
        </p:nvSpPr>
        <p:spPr/>
        <p:txBody>
          <a:bodyPr/>
          <a:lstStyle/>
          <a:p>
            <a:fld id="{078703AF-4674-E048-8A14-D87CFCC96885}" type="slidenum">
              <a:rPr lang="en-US" smtClean="0"/>
              <a:t>5</a:t>
            </a:fld>
            <a:endParaRPr lang="en-US"/>
          </a:p>
        </p:txBody>
      </p:sp>
    </p:spTree>
    <p:extLst>
      <p:ext uri="{BB962C8B-B14F-4D97-AF65-F5344CB8AC3E}">
        <p14:creationId xmlns:p14="http://schemas.microsoft.com/office/powerpoint/2010/main" val="469749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 6- At the outset of this project, it was our goal to get a general sense of the context for ESL and e-learning in a variety of smaller Albertan communities to inform the direction of our guide. To do this, we first spoke with ESL providers from 5 different rural Albertan communities through interviews and a focus group. We gathered information relating to the number and level of ESL learners served, the technological resources available, the number of instructors and volunteers working at the various centers, the greatest challenges faced, as well as suggestions for what would be useful in a guide to ESL/e-learning in rural Alberta. Information gained from these sessions was used to then develop an online survey. This survey was then sent to ESL providers across rural Alberta via a Community Learning Network listserv, and was completed by administrators, instructors, and volunteers involved in the delivery of ESL in rural communities. </a:t>
            </a:r>
          </a:p>
          <a:p>
            <a:r>
              <a:rPr lang="en-US" sz="1200" kern="1200" dirty="0" smtClean="0">
                <a:solidFill>
                  <a:schemeClr val="tx1"/>
                </a:solidFill>
                <a:effectLst/>
                <a:latin typeface="+mn-lt"/>
                <a:ea typeface="+mn-ea"/>
                <a:cs typeface="+mn-cs"/>
              </a:rPr>
              <a:t>Our survey received responses from 63 individuals who came from 37 different rural communities across the province,</a:t>
            </a:r>
            <a:r>
              <a:rPr lang="en-US" sz="1200" kern="1200" baseline="0" dirty="0" smtClean="0">
                <a:solidFill>
                  <a:schemeClr val="tx1"/>
                </a:solidFill>
                <a:effectLst/>
                <a:latin typeface="+mn-lt"/>
                <a:ea typeface="+mn-ea"/>
                <a:cs typeface="+mn-cs"/>
              </a:rPr>
              <a:t> which was fantastic, more than we expected and we felt we had a really good comprehensive</a:t>
            </a:r>
            <a:r>
              <a:rPr lang="en-US" sz="1200" kern="1200" dirty="0" smtClean="0">
                <a:solidFill>
                  <a:schemeClr val="tx1"/>
                </a:solidFill>
                <a:effectLst/>
                <a:latin typeface="+mn-lt"/>
                <a:ea typeface="+mn-ea"/>
                <a:cs typeface="+mn-cs"/>
              </a:rPr>
              <a:t> view of the opinions on E-Learning and ESL</a:t>
            </a:r>
            <a:r>
              <a:rPr lang="en-US" sz="1200" kern="1200" baseline="0" dirty="0" smtClean="0">
                <a:solidFill>
                  <a:schemeClr val="tx1"/>
                </a:solidFill>
                <a:effectLst/>
                <a:latin typeface="+mn-lt"/>
                <a:ea typeface="+mn-ea"/>
                <a:cs typeface="+mn-cs"/>
              </a:rPr>
              <a:t> from across Alberta.</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8703AF-4674-E048-8A14-D87CFCC96885}" type="slidenum">
              <a:rPr lang="en-US" smtClean="0"/>
              <a:t>6</a:t>
            </a:fld>
            <a:endParaRPr lang="en-US"/>
          </a:p>
        </p:txBody>
      </p:sp>
    </p:spTree>
    <p:extLst>
      <p:ext uri="{BB962C8B-B14F-4D97-AF65-F5344CB8AC3E}">
        <p14:creationId xmlns:p14="http://schemas.microsoft.com/office/powerpoint/2010/main" val="2486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Slide</a:t>
            </a:r>
            <a:r>
              <a:rPr lang="en-US" sz="1200" kern="1200" baseline="0" dirty="0" smtClean="0">
                <a:solidFill>
                  <a:schemeClr val="tx1"/>
                </a:solidFill>
                <a:effectLst/>
                <a:latin typeface="+mn-lt"/>
                <a:ea typeface="+mn-ea"/>
                <a:cs typeface="+mn-cs"/>
              </a:rPr>
              <a:t> 7- This slide shows a breakdown of the respondents to our online survey by their job position. </a:t>
            </a:r>
            <a:r>
              <a:rPr lang="en-US" sz="1200" kern="1200" dirty="0" smtClean="0">
                <a:solidFill>
                  <a:schemeClr val="tx1"/>
                </a:solidFill>
                <a:effectLst/>
                <a:latin typeface="+mn-lt"/>
                <a:ea typeface="+mn-ea"/>
                <a:cs typeface="+mn-cs"/>
              </a:rPr>
              <a:t>The respondents,</a:t>
            </a:r>
            <a:r>
              <a:rPr lang="en-US" sz="1200" kern="1200" baseline="0" dirty="0" smtClean="0">
                <a:solidFill>
                  <a:schemeClr val="tx1"/>
                </a:solidFill>
                <a:effectLst/>
                <a:latin typeface="+mn-lt"/>
                <a:ea typeface="+mn-ea"/>
                <a:cs typeface="+mn-cs"/>
              </a:rPr>
              <a:t> as you can see</a:t>
            </a:r>
            <a:r>
              <a:rPr lang="en-US" sz="1200" kern="1200" dirty="0" smtClean="0">
                <a:solidFill>
                  <a:schemeClr val="tx1"/>
                </a:solidFill>
                <a:effectLst/>
                <a:latin typeface="+mn-lt"/>
                <a:ea typeface="+mn-ea"/>
                <a:cs typeface="+mn-cs"/>
              </a:rPr>
              <a:t> were working as instructors, other volunteers, administrators, or  in a combination of those positions. The majority of respondents to our survey, though, were program administrators.</a:t>
            </a:r>
          </a:p>
          <a:p>
            <a:endParaRPr lang="en-US" dirty="0"/>
          </a:p>
        </p:txBody>
      </p:sp>
      <p:sp>
        <p:nvSpPr>
          <p:cNvPr id="4" name="Slide Number Placeholder 3"/>
          <p:cNvSpPr>
            <a:spLocks noGrp="1"/>
          </p:cNvSpPr>
          <p:nvPr>
            <p:ph type="sldNum" sz="quarter" idx="10"/>
          </p:nvPr>
        </p:nvSpPr>
        <p:spPr/>
        <p:txBody>
          <a:bodyPr/>
          <a:lstStyle/>
          <a:p>
            <a:fld id="{078703AF-4674-E048-8A14-D87CFCC96885}" type="slidenum">
              <a:rPr lang="en-US" smtClean="0"/>
              <a:t>7</a:t>
            </a:fld>
            <a:endParaRPr lang="en-US"/>
          </a:p>
        </p:txBody>
      </p:sp>
    </p:spTree>
    <p:extLst>
      <p:ext uri="{BB962C8B-B14F-4D97-AF65-F5344CB8AC3E}">
        <p14:creationId xmlns:p14="http://schemas.microsoft.com/office/powerpoint/2010/main" val="3432367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Slide 8- There is no doubt that ESL learners in rural Alberta are found at every CLB level, and from a varying range of educational and cultural backgrounds.  However, our research and online survey did reveal some trends.  The most common CLB level of students that respondents reported working with were at CLB 1-4.  Of these, the most common CLB level was the relatively</a:t>
            </a:r>
            <a:r>
              <a:rPr lang="en-US" sz="1200" kern="1200" baseline="0" dirty="0" smtClean="0">
                <a:solidFill>
                  <a:schemeClr val="tx1"/>
                </a:solidFill>
                <a:effectLst/>
                <a:latin typeface="+mn-lt"/>
                <a:ea typeface="+mn-ea"/>
                <a:cs typeface="+mn-cs"/>
              </a:rPr>
              <a:t> low </a:t>
            </a:r>
            <a:r>
              <a:rPr lang="en-US" sz="1200" kern="1200" dirty="0" smtClean="0">
                <a:solidFill>
                  <a:schemeClr val="tx1"/>
                </a:solidFill>
                <a:effectLst/>
                <a:latin typeface="+mn-lt"/>
                <a:ea typeface="+mn-ea"/>
                <a:cs typeface="+mn-cs"/>
              </a:rPr>
              <a:t>CLB 2 with 59 of </a:t>
            </a:r>
            <a:r>
              <a:rPr lang="en-US" sz="1200" kern="1200" dirty="0" smtClean="0">
                <a:solidFill>
                  <a:schemeClr val="tx1"/>
                </a:solidFill>
                <a:effectLst/>
                <a:latin typeface="+mn-lt"/>
                <a:ea typeface="+mn-ea"/>
                <a:cs typeface="+mn-cs"/>
              </a:rPr>
              <a:t>the respondents </a:t>
            </a:r>
            <a:r>
              <a:rPr lang="en-US" sz="1200" kern="1200" dirty="0" smtClean="0">
                <a:solidFill>
                  <a:schemeClr val="tx1"/>
                </a:solidFill>
                <a:effectLst/>
                <a:latin typeface="+mn-lt"/>
                <a:ea typeface="+mn-ea"/>
                <a:cs typeface="+mn-cs"/>
              </a:rPr>
              <a:t>indicating that they have learners at that level.  Far fewer instructors reported having learners at the higher end of the CLB scale.  Only 13</a:t>
            </a:r>
            <a:r>
              <a:rPr lang="en-US" sz="1200" kern="1200" baseline="0" dirty="0" smtClean="0">
                <a:solidFill>
                  <a:schemeClr val="tx1"/>
                </a:solidFill>
                <a:effectLst/>
                <a:latin typeface="+mn-lt"/>
                <a:ea typeface="+mn-ea"/>
                <a:cs typeface="+mn-cs"/>
              </a:rPr>
              <a:t> respondents</a:t>
            </a:r>
            <a:r>
              <a:rPr lang="en-US" sz="1200" kern="1200" dirty="0" smtClean="0">
                <a:solidFill>
                  <a:schemeClr val="tx1"/>
                </a:solidFill>
                <a:effectLst/>
                <a:latin typeface="+mn-lt"/>
                <a:ea typeface="+mn-ea"/>
                <a:cs typeface="+mn-cs"/>
              </a:rPr>
              <a:t> indicated that they had learners at CLB 7 and CLB 8.  It should also be noted that 30 respondents indicated that they were unsure of the benchmark levels of their students, which is not surprising given that many of the instructors and volunteers are unlikely to have extensive training in using the Canadian Language benchmarks, or much</a:t>
            </a:r>
            <a:r>
              <a:rPr lang="en-US" sz="1200" kern="1200" baseline="0" dirty="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experience </a:t>
            </a:r>
            <a:r>
              <a:rPr lang="en-US" sz="1200" kern="1200" smtClean="0">
                <a:solidFill>
                  <a:schemeClr val="tx1"/>
                </a:solidFill>
                <a:effectLst/>
                <a:latin typeface="+mn-lt"/>
                <a:ea typeface="+mn-ea"/>
                <a:cs typeface="+mn-cs"/>
              </a:rPr>
              <a:t>interacting</a:t>
            </a:r>
            <a:r>
              <a:rPr lang="en-US" sz="1200" kern="1200" baseline="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with </a:t>
            </a:r>
            <a:r>
              <a:rPr lang="en-US" sz="1200" kern="1200" dirty="0" smtClean="0">
                <a:solidFill>
                  <a:schemeClr val="tx1"/>
                </a:solidFill>
                <a:effectLst/>
                <a:latin typeface="+mn-lt"/>
                <a:ea typeface="+mn-ea"/>
                <a:cs typeface="+mn-cs"/>
              </a:rPr>
              <a:t>the CLB assessment system. </a:t>
            </a:r>
          </a:p>
          <a:p>
            <a:endParaRPr lang="en-US" dirty="0"/>
          </a:p>
        </p:txBody>
      </p:sp>
      <p:sp>
        <p:nvSpPr>
          <p:cNvPr id="4" name="Slide Number Placeholder 3"/>
          <p:cNvSpPr>
            <a:spLocks noGrp="1"/>
          </p:cNvSpPr>
          <p:nvPr>
            <p:ph type="sldNum" sz="quarter" idx="10"/>
          </p:nvPr>
        </p:nvSpPr>
        <p:spPr/>
        <p:txBody>
          <a:bodyPr/>
          <a:lstStyle/>
          <a:p>
            <a:fld id="{078703AF-4674-E048-8A14-D87CFCC96885}" type="slidenum">
              <a:rPr lang="en-US" smtClean="0"/>
              <a:t>8</a:t>
            </a:fld>
            <a:endParaRPr lang="en-US"/>
          </a:p>
        </p:txBody>
      </p:sp>
    </p:spTree>
    <p:extLst>
      <p:ext uri="{BB962C8B-B14F-4D97-AF65-F5344CB8AC3E}">
        <p14:creationId xmlns:p14="http://schemas.microsoft.com/office/powerpoint/2010/main" val="1496829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Slide 9- Our interviews and focus groups also revealed that the CALCs in some communities are dealing with large numbers of learners who have limited literacy in their first language (referred to as ESL literacy learners). In a number of communities, ESL literacy learners make up 80-100% of the learners receiving ESL training. Using technology with ESL literacy learners, especially using computers, can</a:t>
            </a:r>
            <a:r>
              <a:rPr lang="en-US" sz="1200" kern="1200" baseline="0" dirty="0" smtClean="0">
                <a:solidFill>
                  <a:schemeClr val="tx1"/>
                </a:solidFill>
                <a:effectLst/>
                <a:latin typeface="+mn-lt"/>
                <a:ea typeface="+mn-ea"/>
                <a:cs typeface="+mn-cs"/>
              </a:rPr>
              <a:t> be</a:t>
            </a:r>
            <a:r>
              <a:rPr lang="en-US" sz="1200" kern="1200" dirty="0" smtClean="0">
                <a:solidFill>
                  <a:schemeClr val="tx1"/>
                </a:solidFill>
                <a:effectLst/>
                <a:latin typeface="+mn-lt"/>
                <a:ea typeface="+mn-ea"/>
                <a:cs typeface="+mn-cs"/>
              </a:rPr>
              <a:t> incredibly challenging and requires a very different approach than using technology with learners who are literate and somewhat tech savvy.  It is not surprising then, that 80% of respondents indicated that they would like more information in using technology with literacy learners to deliver ESL.  </a:t>
            </a:r>
          </a:p>
          <a:p>
            <a:endParaRPr lang="en-US" dirty="0"/>
          </a:p>
        </p:txBody>
      </p:sp>
      <p:sp>
        <p:nvSpPr>
          <p:cNvPr id="4" name="Slide Number Placeholder 3"/>
          <p:cNvSpPr>
            <a:spLocks noGrp="1"/>
          </p:cNvSpPr>
          <p:nvPr>
            <p:ph type="sldNum" sz="quarter" idx="10"/>
          </p:nvPr>
        </p:nvSpPr>
        <p:spPr/>
        <p:txBody>
          <a:bodyPr/>
          <a:lstStyle/>
          <a:p>
            <a:fld id="{078703AF-4674-E048-8A14-D87CFCC96885}" type="slidenum">
              <a:rPr lang="en-US" smtClean="0"/>
              <a:t>9</a:t>
            </a:fld>
            <a:endParaRPr lang="en-US"/>
          </a:p>
        </p:txBody>
      </p:sp>
    </p:spTree>
    <p:extLst>
      <p:ext uri="{BB962C8B-B14F-4D97-AF65-F5344CB8AC3E}">
        <p14:creationId xmlns:p14="http://schemas.microsoft.com/office/powerpoint/2010/main" val="1376467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extLst/>
          </a:lstStyle>
          <a:p>
            <a:fld id="{E00A3AF9-F78F-3D48-B834-1CEDD8DAFBB4}" type="datetime1">
              <a:rPr lang="en-CA" smtClean="0"/>
              <a:t>02/04/12</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5B06572E-2BB5-E547-B813-5B7A8151AA67}" type="slidenum">
              <a:rPr lang="en-US" smtClean="0"/>
              <a:pPr/>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A725F9-2F00-EF40-85C0-DF8C91285EBB}" type="datetime1">
              <a:rPr lang="en-CA" smtClean="0"/>
              <a:t>02/04/12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B06572E-2BB5-E547-B813-5B7A8151AA6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05BD0A6-2D6B-484F-B27E-2953CB15DA38}" type="datetime1">
              <a:rPr lang="en-CA" smtClean="0"/>
              <a:t>02/04/12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B06572E-2BB5-E547-B813-5B7A8151AA6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0BFC94A-A745-3341-A732-D0E487BDFDB6}" type="datetime1">
              <a:rPr lang="en-CA" smtClean="0"/>
              <a:t>02/04/12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B06572E-2BB5-E547-B813-5B7A8151AA6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extLst/>
          </a:lstStyle>
          <a:p>
            <a:fld id="{9DC3F625-02F0-D948-9A53-AFA25CDBE681}" type="datetime1">
              <a:rPr lang="en-CA" smtClean="0"/>
              <a:t>02/04/12</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5B06572E-2BB5-E547-B813-5B7A8151AA67}" type="slidenum">
              <a:rPr lang="en-US" smtClean="0"/>
              <a:pPr/>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9CFC4E5-9332-D048-A64B-3C2D62E8048C}" type="datetime1">
              <a:rPr lang="en-CA" smtClean="0"/>
              <a:t>02/04/12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a:xfrm>
            <a:off x="8641080" y="6514568"/>
            <a:ext cx="464288" cy="274320"/>
          </a:xfrm>
        </p:spPr>
        <p:txBody>
          <a:bodyPr/>
          <a:lstStyle>
            <a:extLst/>
          </a:lstStyle>
          <a:p>
            <a:fld id="{5B06572E-2BB5-E547-B813-5B7A8151AA67}" type="slidenum">
              <a:rPr lang="en-US" smtClean="0"/>
              <a:pPr/>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7126364A-752F-7248-92D6-FFEE9085534B}" type="datetime1">
              <a:rPr lang="en-CA" smtClean="0"/>
              <a:t>02/04/12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a:xfrm>
            <a:off x="8641080" y="6514568"/>
            <a:ext cx="464288" cy="274320"/>
          </a:xfrm>
        </p:spPr>
        <p:txBody>
          <a:bodyPr/>
          <a:lstStyle>
            <a:extLst/>
          </a:lstStyle>
          <a:p>
            <a:fld id="{5B06572E-2BB5-E547-B813-5B7A8151AA6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EF540785-F9AB-334E-860D-C08CAB7291FC}" type="datetime1">
              <a:rPr lang="en-CA" smtClean="0"/>
              <a:t>02/04/12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5B06572E-2BB5-E547-B813-5B7A8151AA67}" type="slidenum">
              <a:rPr lang="en-US" smtClean="0"/>
              <a:pPr/>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F803E1B2-8B02-2F48-A2F0-6193C9ABA795}" type="datetime1">
              <a:rPr lang="en-CA" smtClean="0"/>
              <a:t>02/04/12</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5B06572E-2BB5-E547-B813-5B7A8151AA6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extLst/>
          </a:lstStyle>
          <a:p>
            <a:fld id="{A39BB36E-61C6-814C-B674-19D0E0321F96}" type="datetime1">
              <a:rPr lang="en-CA" smtClean="0"/>
              <a:t>02/04/12</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5B06572E-2BB5-E547-B813-5B7A8151AA67}" type="slidenum">
              <a:rPr lang="en-US" smtClean="0"/>
              <a:pPr/>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extLst/>
          </a:lstStyle>
          <a:p>
            <a:fld id="{056C3814-E2B8-7940-A409-1B28A15E01DC}" type="datetime1">
              <a:rPr lang="en-CA" smtClean="0"/>
              <a:t>02/04/12</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5B06572E-2BB5-E547-B813-5B7A8151AA67}" type="slidenum">
              <a:rPr lang="en-US" smtClean="0"/>
              <a:pPr/>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lang="en-CA" sz="900" smtClean="0">
                <a:effectLst/>
              </a:defRPr>
            </a:lvl1pPr>
            <a:extLst/>
          </a:lstStyle>
          <a:p>
            <a:r>
              <a:rPr lang="en-US" dirty="0" smtClean="0"/>
              <a:t>© Daylight Consulting Inc. 2012 Permission is granted reproduction of these pages for educational purposes only. </a:t>
            </a:r>
          </a:p>
          <a:p>
            <a:endParaRPr lang="en-US" dirty="0"/>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6D80D93B-B218-DF41-A1B8-C4F837B676A1}" type="datetime1">
              <a:rPr lang="en-CA" smtClean="0"/>
              <a:t>02/04/12</a:t>
            </a:fld>
            <a:endParaRPr lang="en-US" dirty="0"/>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5B06572E-2BB5-E547-B813-5B7A8151AA67}" type="slidenum">
              <a:rPr lang="en-US" smtClean="0"/>
              <a:pPr/>
              <a:t>‹#›</a:t>
            </a:fld>
            <a:endParaRPr lang="en-US" dirty="0"/>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6" Type="http://schemas.openxmlformats.org/officeDocument/2006/relationships/image" Target="../media/image3.png"/><Relationship Id="rId4" Type="http://schemas.openxmlformats.org/officeDocument/2006/relationships/notesSlide" Target="../notesSlides/notesSlide1.xml"/><Relationship Id="rId1" Type="http://schemas.microsoft.com/office/2007/relationships/media" Target="../media/media1.wav"/><Relationship Id="rId2" Type="http://schemas.openxmlformats.org/officeDocument/2006/relationships/audio" Target="../media/media1.wav"/><Relationship Id="rId3" Type="http://schemas.openxmlformats.org/officeDocument/2006/relationships/slideLayout" Target="../slideLayouts/slideLayout1.xml"/><Relationship Id="rId5" Type="http://schemas.openxmlformats.org/officeDocument/2006/relationships/image" Target="../media/image2.jpg"/></Relationships>
</file>

<file path=ppt/slides/_rels/slide10.xml.rels><?xml version="1.0" encoding="UTF-8" standalone="yes"?>
<Relationships xmlns="http://schemas.openxmlformats.org/package/2006/relationships"><Relationship Id="rId6" Type="http://schemas.openxmlformats.org/officeDocument/2006/relationships/image" Target="../media/image3.png"/><Relationship Id="rId4" Type="http://schemas.openxmlformats.org/officeDocument/2006/relationships/notesSlide" Target="../notesSlides/notesSlide10.xml"/><Relationship Id="rId1" Type="http://schemas.microsoft.com/office/2007/relationships/media" Target="../media/media10.wav"/><Relationship Id="rId2" Type="http://schemas.openxmlformats.org/officeDocument/2006/relationships/audio" Target="../media/media10.wav"/><Relationship Id="rId3" Type="http://schemas.openxmlformats.org/officeDocument/2006/relationships/slideLayout" Target="../slideLayouts/slideLayout2.xml"/><Relationship Id="rId5" Type="http://schemas.openxmlformats.org/officeDocument/2006/relationships/image" Target="../media/image9.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1" Type="http://schemas.microsoft.com/office/2007/relationships/media" Target="../media/media11.wav"/><Relationship Id="rId2" Type="http://schemas.openxmlformats.org/officeDocument/2006/relationships/audio" Target="../media/media11.wav"/><Relationship Id="rId3" Type="http://schemas.openxmlformats.org/officeDocument/2006/relationships/slideLayout" Target="../slideLayouts/slideLayout2.xml"/><Relationship Id="rId5" Type="http://schemas.openxmlformats.org/officeDocument/2006/relationships/image" Target="../media/image3.png"/></Relationships>
</file>

<file path=ppt/slides/_rels/slide12.xml.rels><?xml version="1.0" encoding="UTF-8" standalone="yes"?>
<Relationships xmlns="http://schemas.openxmlformats.org/package/2006/relationships"><Relationship Id="rId6" Type="http://schemas.openxmlformats.org/officeDocument/2006/relationships/image" Target="../media/image3.png"/><Relationship Id="rId4" Type="http://schemas.openxmlformats.org/officeDocument/2006/relationships/notesSlide" Target="../notesSlides/notesSlide12.xml"/><Relationship Id="rId1" Type="http://schemas.microsoft.com/office/2007/relationships/media" Target="../media/media12.wav"/><Relationship Id="rId2" Type="http://schemas.openxmlformats.org/officeDocument/2006/relationships/audio" Target="../media/media12.wav"/><Relationship Id="rId3" Type="http://schemas.openxmlformats.org/officeDocument/2006/relationships/slideLayout" Target="../slideLayouts/slideLayout2.xml"/><Relationship Id="rId5" Type="http://schemas.openxmlformats.org/officeDocument/2006/relationships/image" Target="../media/image10.png"/></Relationships>
</file>

<file path=ppt/slides/_rels/slide13.xml.rels><?xml version="1.0" encoding="UTF-8" standalone="yes"?>
<Relationships xmlns="http://schemas.openxmlformats.org/package/2006/relationships"><Relationship Id="rId6" Type="http://schemas.openxmlformats.org/officeDocument/2006/relationships/image" Target="../media/image3.png"/><Relationship Id="rId4" Type="http://schemas.openxmlformats.org/officeDocument/2006/relationships/notesSlide" Target="../notesSlides/notesSlide13.xml"/><Relationship Id="rId1" Type="http://schemas.microsoft.com/office/2007/relationships/media" Target="../media/media13.wav"/><Relationship Id="rId2" Type="http://schemas.openxmlformats.org/officeDocument/2006/relationships/audio" Target="../media/media13.wav"/><Relationship Id="rId3" Type="http://schemas.openxmlformats.org/officeDocument/2006/relationships/slideLayout" Target="../slideLayouts/slideLayout2.xml"/><Relationship Id="rId5" Type="http://schemas.openxmlformats.org/officeDocument/2006/relationships/hyperlink" Target="mailto:daylightconsulting@shaw.ca" TargetMode="Externa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1" Type="http://schemas.microsoft.com/office/2007/relationships/media" Target="../media/media2.wav"/><Relationship Id="rId2" Type="http://schemas.openxmlformats.org/officeDocument/2006/relationships/audio" Target="../media/media2.wav"/><Relationship Id="rId3" Type="http://schemas.openxmlformats.org/officeDocument/2006/relationships/slideLayout" Target="../slideLayouts/slideLayout2.xml"/><Relationship Id="rId5" Type="http://schemas.openxmlformats.org/officeDocument/2006/relationships/image" Target="../media/image3.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1" Type="http://schemas.microsoft.com/office/2007/relationships/media" Target="../media/media3.wav"/><Relationship Id="rId2" Type="http://schemas.openxmlformats.org/officeDocument/2006/relationships/audio" Target="../media/media3.wav"/><Relationship Id="rId3" Type="http://schemas.openxmlformats.org/officeDocument/2006/relationships/slideLayout" Target="../slideLayouts/slideLayout2.xml"/><Relationship Id="rId5"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4" Type="http://schemas.openxmlformats.org/officeDocument/2006/relationships/notesSlide" Target="../notesSlides/notesSlide4.xml"/><Relationship Id="rId5" Type="http://schemas.openxmlformats.org/officeDocument/2006/relationships/image" Target="../media/image4.png"/><Relationship Id="rId7" Type="http://schemas.openxmlformats.org/officeDocument/2006/relationships/image" Target="../media/image6.png"/><Relationship Id="rId1" Type="http://schemas.microsoft.com/office/2007/relationships/media" Target="../media/media4.wav"/><Relationship Id="rId2" Type="http://schemas.openxmlformats.org/officeDocument/2006/relationships/audio" Target="../media/media4.wav"/><Relationship Id="rId3" Type="http://schemas.openxmlformats.org/officeDocument/2006/relationships/slideLayout" Target="../slideLayouts/slideLayout2.xml"/><Relationship Id="rId6" Type="http://schemas.openxmlformats.org/officeDocument/2006/relationships/image" Target="../media/image5.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1" Type="http://schemas.microsoft.com/office/2007/relationships/media" Target="../media/media5.wav"/><Relationship Id="rId2" Type="http://schemas.openxmlformats.org/officeDocument/2006/relationships/audio" Target="../media/media5.wav"/><Relationship Id="rId3" Type="http://schemas.openxmlformats.org/officeDocument/2006/relationships/slideLayout" Target="../slideLayouts/slideLayout2.xml"/><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1" Type="http://schemas.microsoft.com/office/2007/relationships/media" Target="../media/media6.wav"/><Relationship Id="rId2" Type="http://schemas.openxmlformats.org/officeDocument/2006/relationships/audio" Target="../media/media6.wav"/><Relationship Id="rId3" Type="http://schemas.openxmlformats.org/officeDocument/2006/relationships/slideLayout" Target="../slideLayouts/slideLayout2.xml"/><Relationship Id="rId5" Type="http://schemas.openxmlformats.org/officeDocument/2006/relationships/image" Target="../media/image3.png"/></Relationships>
</file>

<file path=ppt/slides/_rels/slide7.xml.rels><?xml version="1.0" encoding="UTF-8" standalone="yes"?>
<Relationships xmlns="http://schemas.openxmlformats.org/package/2006/relationships"><Relationship Id="rId6" Type="http://schemas.openxmlformats.org/officeDocument/2006/relationships/image" Target="../media/image3.png"/><Relationship Id="rId4" Type="http://schemas.openxmlformats.org/officeDocument/2006/relationships/notesSlide" Target="../notesSlides/notesSlide7.xml"/><Relationship Id="rId1" Type="http://schemas.microsoft.com/office/2007/relationships/media" Target="../media/media7.wav"/><Relationship Id="rId2" Type="http://schemas.openxmlformats.org/officeDocument/2006/relationships/audio" Target="../media/media7.wav"/><Relationship Id="rId3" Type="http://schemas.openxmlformats.org/officeDocument/2006/relationships/slideLayout" Target="../slideLayouts/slideLayout2.xml"/><Relationship Id="rId5" Type="http://schemas.openxmlformats.org/officeDocument/2006/relationships/image" Target="../media/image7.png"/></Relationships>
</file>

<file path=ppt/slides/_rels/slide8.xml.rels><?xml version="1.0" encoding="UTF-8" standalone="yes"?>
<Relationships xmlns="http://schemas.openxmlformats.org/package/2006/relationships"><Relationship Id="rId6" Type="http://schemas.openxmlformats.org/officeDocument/2006/relationships/image" Target="../media/image3.png"/><Relationship Id="rId4" Type="http://schemas.openxmlformats.org/officeDocument/2006/relationships/notesSlide" Target="../notesSlides/notesSlide8.xml"/><Relationship Id="rId1" Type="http://schemas.microsoft.com/office/2007/relationships/media" Target="../media/media8.wav"/><Relationship Id="rId2" Type="http://schemas.openxmlformats.org/officeDocument/2006/relationships/audio" Target="../media/media8.wav"/><Relationship Id="rId3" Type="http://schemas.openxmlformats.org/officeDocument/2006/relationships/slideLayout" Target="../slideLayouts/slideLayout2.xml"/><Relationship Id="rId5" Type="http://schemas.openxmlformats.org/officeDocument/2006/relationships/image" Target="../media/image8.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1" Type="http://schemas.microsoft.com/office/2007/relationships/media" Target="../media/media9.wav"/><Relationship Id="rId2" Type="http://schemas.openxmlformats.org/officeDocument/2006/relationships/audio" Target="../media/media9.wav"/><Relationship Id="rId3" Type="http://schemas.openxmlformats.org/officeDocument/2006/relationships/slideLayout" Target="../slideLayouts/slideLayout2.xml"/><Relationship Id="rId5"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ESL and e-learning in Rural Alberta</a:t>
            </a:r>
            <a:endParaRPr lang="en-US" dirty="0"/>
          </a:p>
        </p:txBody>
      </p:sp>
      <p:sp>
        <p:nvSpPr>
          <p:cNvPr id="3" name="Subtitle 2"/>
          <p:cNvSpPr>
            <a:spLocks noGrp="1"/>
          </p:cNvSpPr>
          <p:nvPr>
            <p:ph type="subTitle" idx="1"/>
          </p:nvPr>
        </p:nvSpPr>
        <p:spPr/>
        <p:txBody>
          <a:bodyPr>
            <a:normAutofit fontScale="77500" lnSpcReduction="20000"/>
          </a:bodyPr>
          <a:lstStyle/>
          <a:p>
            <a:r>
              <a:rPr lang="en-US" sz="2900" dirty="0" smtClean="0"/>
              <a:t>Webinar #1</a:t>
            </a:r>
          </a:p>
          <a:p>
            <a:r>
              <a:rPr lang="en-US" sz="2900" dirty="0" smtClean="0"/>
              <a:t>An introduction to the Rural ESL context in Alberta and the potential for e-learning </a:t>
            </a:r>
          </a:p>
          <a:p>
            <a:endParaRPr lang="en-US" sz="1600" dirty="0"/>
          </a:p>
          <a:p>
            <a:endParaRPr lang="en-US" sz="1600" dirty="0" smtClean="0"/>
          </a:p>
          <a:p>
            <a:endParaRPr lang="en-US" sz="1600" dirty="0"/>
          </a:p>
          <a:p>
            <a:r>
              <a:rPr lang="en-US" sz="1600" dirty="0" smtClean="0"/>
              <a:t>Jennifer Foote &amp; Justine Light</a:t>
            </a:r>
          </a:p>
          <a:p>
            <a:r>
              <a:rPr lang="en-US" sz="1600" dirty="0" smtClean="0"/>
              <a:t>ATESL Database</a:t>
            </a:r>
            <a:endParaRPr lang="en-US" sz="1600" dirty="0"/>
          </a:p>
        </p:txBody>
      </p:sp>
      <p:pic>
        <p:nvPicPr>
          <p:cNvPr id="5" name="Picture 4" descr="rura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95" y="4187792"/>
            <a:ext cx="3492917" cy="2327754"/>
          </a:xfrm>
          <a:prstGeom prst="rect">
            <a:avLst/>
          </a:prstGeom>
        </p:spPr>
      </p:pic>
      <p:sp>
        <p:nvSpPr>
          <p:cNvPr id="4" name="Footer Placeholder 3"/>
          <p:cNvSpPr>
            <a:spLocks noGrp="1"/>
          </p:cNvSpPr>
          <p:nvPr>
            <p:ph type="ftr" sz="quarter" idx="12"/>
          </p:nvPr>
        </p:nvSpPr>
        <p:spPr/>
        <p:txBody>
          <a:bodyPr/>
          <a:lstStyle/>
          <a:p>
            <a:r>
              <a:rPr lang="en-US" dirty="0"/>
              <a:t>©2012 Daylight Consulting Permission is granted to use this presentation for educational purposes only</a:t>
            </a:r>
          </a:p>
          <a:p>
            <a:endParaRPr lang="en-US" dirty="0"/>
          </a:p>
        </p:txBody>
      </p:sp>
      <p:pic>
        <p:nvPicPr>
          <p:cNvPr id="6" name="Slide#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4933179"/>
            <a:ext cx="812800" cy="812800"/>
          </a:xfrm>
          <a:prstGeom prst="rect">
            <a:avLst/>
          </a:prstGeom>
        </p:spPr>
      </p:pic>
    </p:spTree>
    <p:extLst>
      <p:ext uri="{BB962C8B-B14F-4D97-AF65-F5344CB8AC3E}">
        <p14:creationId xmlns:p14="http://schemas.microsoft.com/office/powerpoint/2010/main" val="236927726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Resources</a:t>
            </a:r>
            <a:endParaRPr lang="en-CA" dirty="0"/>
          </a:p>
        </p:txBody>
      </p:sp>
      <p:sp>
        <p:nvSpPr>
          <p:cNvPr id="3" name="Content Placeholder 2"/>
          <p:cNvSpPr>
            <a:spLocks noGrp="1"/>
          </p:cNvSpPr>
          <p:nvPr>
            <p:ph idx="1"/>
          </p:nvPr>
        </p:nvSpPr>
        <p:spPr>
          <a:xfrm>
            <a:off x="457200" y="1646237"/>
            <a:ext cx="8229600" cy="5026706"/>
          </a:xfrm>
        </p:spPr>
        <p:txBody>
          <a:bodyPr>
            <a:normAutofit fontScale="77500" lnSpcReduction="20000"/>
          </a:bodyPr>
          <a:lstStyle/>
          <a:p>
            <a:endParaRPr lang="en-CA" dirty="0" smtClean="0"/>
          </a:p>
          <a:p>
            <a:endParaRPr lang="en-CA" dirty="0" smtClean="0"/>
          </a:p>
          <a:p>
            <a:endParaRPr lang="en-CA" dirty="0" smtClean="0"/>
          </a:p>
          <a:p>
            <a:endParaRPr lang="en-CA" dirty="0" smtClean="0"/>
          </a:p>
          <a:p>
            <a:endParaRPr lang="en-CA" dirty="0" smtClean="0"/>
          </a:p>
          <a:p>
            <a:endParaRPr lang="en-CA" dirty="0" smtClean="0"/>
          </a:p>
          <a:p>
            <a:endParaRPr lang="en-CA" dirty="0" smtClean="0"/>
          </a:p>
          <a:p>
            <a:endParaRPr lang="en-CA" dirty="0" smtClean="0"/>
          </a:p>
          <a:p>
            <a:endParaRPr lang="en-CA" dirty="0" smtClean="0"/>
          </a:p>
          <a:p>
            <a:endParaRPr lang="en-CA" dirty="0" smtClean="0"/>
          </a:p>
          <a:p>
            <a:endParaRPr lang="en-CA" dirty="0" smtClean="0"/>
          </a:p>
          <a:p>
            <a:endParaRPr lang="en-CA" dirty="0" smtClean="0"/>
          </a:p>
          <a:p>
            <a:endParaRPr lang="en-CA" dirty="0" smtClean="0"/>
          </a:p>
          <a:p>
            <a:endParaRPr lang="en-CA" dirty="0" smtClean="0"/>
          </a:p>
          <a:p>
            <a:r>
              <a:rPr lang="en-CA" dirty="0" smtClean="0"/>
              <a:t>There was a lot of disparity in the resources available in different communities.</a:t>
            </a:r>
            <a:endParaRPr lang="en-CA" dirty="0"/>
          </a:p>
        </p:txBody>
      </p:sp>
      <p:pic>
        <p:nvPicPr>
          <p:cNvPr id="2050" name="Picture 2"/>
          <p:cNvPicPr>
            <a:picLocks noChangeAspect="1" noChangeArrowheads="1"/>
          </p:cNvPicPr>
          <p:nvPr/>
        </p:nvPicPr>
        <p:blipFill>
          <a:blip r:embed="rId5"/>
          <a:srcRect/>
          <a:stretch>
            <a:fillRect/>
          </a:stretch>
        </p:blipFill>
        <p:spPr bwMode="auto">
          <a:xfrm>
            <a:off x="1757363" y="1646237"/>
            <a:ext cx="5629275" cy="3943350"/>
          </a:xfrm>
          <a:prstGeom prst="rect">
            <a:avLst/>
          </a:prstGeom>
          <a:noFill/>
          <a:ln w="9525">
            <a:noFill/>
            <a:miter lim="800000"/>
            <a:headEnd/>
            <a:tailEnd/>
          </a:ln>
        </p:spPr>
      </p:pic>
      <p:sp>
        <p:nvSpPr>
          <p:cNvPr id="4" name="Footer Placeholder 3"/>
          <p:cNvSpPr>
            <a:spLocks noGrp="1"/>
          </p:cNvSpPr>
          <p:nvPr>
            <p:ph type="ftr" sz="quarter" idx="11"/>
          </p:nvPr>
        </p:nvSpPr>
        <p:spPr>
          <a:xfrm>
            <a:off x="4474536" y="6400800"/>
            <a:ext cx="4212264" cy="274320"/>
          </a:xfrm>
        </p:spPr>
        <p:txBody>
          <a:bodyPr/>
          <a:lstStyle/>
          <a:p>
            <a:r>
              <a:rPr lang="en-US" dirty="0"/>
              <a:t>©2012 Daylight Consulting Permission is granted to use this presentation for educational purposes only</a:t>
            </a:r>
          </a:p>
          <a:p>
            <a:endParaRPr lang="en-US" dirty="0"/>
          </a:p>
        </p:txBody>
      </p:sp>
      <p:pic>
        <p:nvPicPr>
          <p:cNvPr id="5" name="SLide#1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4563" y="460601"/>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ingle Corner Rectangle 3"/>
          <p:cNvSpPr/>
          <p:nvPr/>
        </p:nvSpPr>
        <p:spPr>
          <a:xfrm>
            <a:off x="809789" y="4230825"/>
            <a:ext cx="6777553" cy="2169975"/>
          </a:xfrm>
          <a:prstGeom prst="round1Rect">
            <a:avLst/>
          </a:prstGeom>
          <a:ln/>
        </p:spPr>
        <p:style>
          <a:lnRef idx="1">
            <a:schemeClr val="accent1"/>
          </a:lnRef>
          <a:fillRef idx="2">
            <a:schemeClr val="accent1"/>
          </a:fillRef>
          <a:effectRef idx="1">
            <a:schemeClr val="accent1"/>
          </a:effectRef>
          <a:fontRef idx="minor">
            <a:schemeClr val="dk1"/>
          </a:fontRef>
        </p:style>
        <p:txBody>
          <a:bodyPr rtlCol="0" anchor="ctr"/>
          <a:lstStyle/>
          <a:p>
            <a:r>
              <a:rPr lang="en-CA" i="1" dirty="0" smtClean="0"/>
              <a:t>I know there are immigrants not currently receiving instruction, but do not know whether they would be well served by e‐learning or not. Most who leave my class are working long hours and had difficulty getting homework done or getting to class. E‐learning relies entirely on the students' motivation, so exhausted learners without accountability and personal contact may not achieve much</a:t>
            </a:r>
            <a:endParaRPr lang="en-CA" dirty="0"/>
          </a:p>
        </p:txBody>
      </p:sp>
      <p:sp>
        <p:nvSpPr>
          <p:cNvPr id="5" name="Round Same Side Corner Rectangle 4"/>
          <p:cNvSpPr/>
          <p:nvPr/>
        </p:nvSpPr>
        <p:spPr>
          <a:xfrm>
            <a:off x="5507664" y="1561369"/>
            <a:ext cx="3113315" cy="2340428"/>
          </a:xfrm>
          <a:prstGeom prst="round2SameRect">
            <a:avLst/>
          </a:prstGeom>
          <a:ln/>
        </p:spPr>
        <p:style>
          <a:lnRef idx="1">
            <a:schemeClr val="accent1"/>
          </a:lnRef>
          <a:fillRef idx="2">
            <a:schemeClr val="accent1"/>
          </a:fillRef>
          <a:effectRef idx="1">
            <a:schemeClr val="accent1"/>
          </a:effectRef>
          <a:fontRef idx="minor">
            <a:schemeClr val="dk1"/>
          </a:fontRef>
        </p:style>
        <p:txBody>
          <a:bodyPr rtlCol="0" anchor="ctr"/>
          <a:lstStyle/>
          <a:p>
            <a:r>
              <a:rPr lang="en-CA" i="1" dirty="0" smtClean="0"/>
              <a:t>Although we aim to fill as many gaps as possible. Many of the new Canadians in our area work shifts and so can not commit to regular classes or tutoring</a:t>
            </a:r>
            <a:endParaRPr lang="en-CA" dirty="0"/>
          </a:p>
        </p:txBody>
      </p:sp>
      <p:sp>
        <p:nvSpPr>
          <p:cNvPr id="6" name="Round Diagonal Corner Rectangle 5"/>
          <p:cNvSpPr/>
          <p:nvPr/>
        </p:nvSpPr>
        <p:spPr>
          <a:xfrm>
            <a:off x="809789" y="1545772"/>
            <a:ext cx="2966225" cy="2340428"/>
          </a:xfrm>
          <a:prstGeom prst="round2DiagRect">
            <a:avLst/>
          </a:prstGeom>
          <a:ln/>
        </p:spPr>
        <p:style>
          <a:lnRef idx="1">
            <a:schemeClr val="accent1"/>
          </a:lnRef>
          <a:fillRef idx="2">
            <a:schemeClr val="accent1"/>
          </a:fillRef>
          <a:effectRef idx="1">
            <a:schemeClr val="accent1"/>
          </a:effectRef>
          <a:fontRef idx="minor">
            <a:schemeClr val="dk1"/>
          </a:fontRef>
        </p:style>
        <p:txBody>
          <a:bodyPr rtlCol="0" anchor="ctr"/>
          <a:lstStyle/>
          <a:p>
            <a:r>
              <a:rPr lang="en-CA" i="1" dirty="0" smtClean="0"/>
              <a:t>Maybe a small %, but most are Low‐ German Mennonites who would not be well served via </a:t>
            </a:r>
            <a:r>
              <a:rPr lang="en-CA" i="1" dirty="0" err="1" smtClean="0"/>
              <a:t>elearning</a:t>
            </a:r>
            <a:endParaRPr lang="en-CA" dirty="0"/>
          </a:p>
        </p:txBody>
      </p:sp>
      <p:sp>
        <p:nvSpPr>
          <p:cNvPr id="7" name="Title 6"/>
          <p:cNvSpPr>
            <a:spLocks noGrp="1"/>
          </p:cNvSpPr>
          <p:nvPr>
            <p:ph type="title"/>
          </p:nvPr>
        </p:nvSpPr>
        <p:spPr>
          <a:xfrm>
            <a:off x="0" y="253536"/>
            <a:ext cx="8937171" cy="1292236"/>
          </a:xfrm>
        </p:spPr>
        <p:txBody>
          <a:bodyPr>
            <a:noAutofit/>
          </a:bodyPr>
          <a:lstStyle/>
          <a:p>
            <a:r>
              <a:rPr lang="en-CA" sz="2800" i="1" dirty="0" smtClean="0"/>
              <a:t>“Do you think that there are immigrants in your area who are not currently receiving instruction who may be served by e‐learning?”</a:t>
            </a:r>
            <a:endParaRPr lang="en-CA" sz="2800" dirty="0"/>
          </a:p>
        </p:txBody>
      </p:sp>
      <p:sp>
        <p:nvSpPr>
          <p:cNvPr id="2" name="Footer Placeholder 1"/>
          <p:cNvSpPr>
            <a:spLocks noGrp="1"/>
          </p:cNvSpPr>
          <p:nvPr>
            <p:ph type="ftr" sz="quarter" idx="11"/>
          </p:nvPr>
        </p:nvSpPr>
        <p:spPr/>
        <p:txBody>
          <a:bodyPr/>
          <a:lstStyle/>
          <a:p>
            <a:r>
              <a:rPr lang="en-US" dirty="0"/>
              <a:t>©2012 Daylight Consulting Permission is granted to use this presentation for educational purposes only</a:t>
            </a:r>
          </a:p>
          <a:p>
            <a:endParaRPr lang="en-US" dirty="0"/>
          </a:p>
        </p:txBody>
      </p:sp>
      <p:pic>
        <p:nvPicPr>
          <p:cNvPr id="3" name="Slide#1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96971" y="1840139"/>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9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What would be most helpful in a guide for rural Alberta?</a:t>
            </a:r>
            <a:endParaRPr lang="en-CA" dirty="0"/>
          </a:p>
        </p:txBody>
      </p:sp>
      <p:pic>
        <p:nvPicPr>
          <p:cNvPr id="4098" name="Picture 2"/>
          <p:cNvPicPr>
            <a:picLocks noGrp="1" noChangeAspect="1" noChangeArrowheads="1"/>
          </p:cNvPicPr>
          <p:nvPr>
            <p:ph idx="1"/>
          </p:nvPr>
        </p:nvPicPr>
        <p:blipFill>
          <a:blip r:embed="rId5"/>
          <a:srcRect/>
          <a:stretch>
            <a:fillRect/>
          </a:stretch>
        </p:blipFill>
        <p:spPr bwMode="auto">
          <a:xfrm>
            <a:off x="914563" y="1905000"/>
            <a:ext cx="7772237" cy="3616665"/>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r>
              <a:rPr lang="en-US" dirty="0"/>
              <a:t>©2012 Daylight Consulting Permission is granted to use this presentation for educational purposes only</a:t>
            </a:r>
          </a:p>
          <a:p>
            <a:endParaRPr lang="en-US" dirty="0"/>
          </a:p>
        </p:txBody>
      </p:sp>
      <p:pic>
        <p:nvPicPr>
          <p:cNvPr id="4" name="Slide #1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09743" y="690524"/>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1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Questions &amp; Resources</a:t>
            </a:r>
            <a:endParaRPr lang="en-US" dirty="0"/>
          </a:p>
        </p:txBody>
      </p:sp>
      <p:sp>
        <p:nvSpPr>
          <p:cNvPr id="3" name="Content Placeholder 2"/>
          <p:cNvSpPr>
            <a:spLocks noGrp="1"/>
          </p:cNvSpPr>
          <p:nvPr>
            <p:ph idx="1"/>
          </p:nvPr>
        </p:nvSpPr>
        <p:spPr/>
        <p:txBody>
          <a:bodyPr>
            <a:normAutofit fontScale="92500" lnSpcReduction="10000"/>
          </a:bodyPr>
          <a:lstStyle/>
          <a:p>
            <a:r>
              <a:rPr lang="en-US" dirty="0" err="1" smtClean="0"/>
              <a:t>Pdf</a:t>
            </a:r>
            <a:r>
              <a:rPr lang="en-US" dirty="0" smtClean="0"/>
              <a:t> versions of the Guide for ESL/e-learning in rural Alberta can be downloaded at no charge from the ATESL Resource Database</a:t>
            </a:r>
          </a:p>
          <a:p>
            <a:endParaRPr lang="en-US" dirty="0" smtClean="0"/>
          </a:p>
          <a:p>
            <a:r>
              <a:rPr lang="en-US" dirty="0" smtClean="0"/>
              <a:t>Limited hard copies are available from Daylight Consulting.</a:t>
            </a:r>
          </a:p>
          <a:p>
            <a:endParaRPr lang="en-US" dirty="0"/>
          </a:p>
          <a:p>
            <a:r>
              <a:rPr lang="en-US" dirty="0" smtClean="0"/>
              <a:t>Requests for information and questions should be emailed to: </a:t>
            </a:r>
            <a:r>
              <a:rPr lang="en-US" dirty="0" smtClean="0">
                <a:hlinkClick r:id="rId5"/>
              </a:rPr>
              <a:t>daylightconsulting@shaw.ca</a:t>
            </a:r>
            <a:endParaRPr lang="en-US" dirty="0" smtClean="0"/>
          </a:p>
          <a:p>
            <a:endParaRPr lang="en-US" dirty="0" smtClean="0"/>
          </a:p>
          <a:p>
            <a:endParaRPr lang="en-US" dirty="0"/>
          </a:p>
          <a:p>
            <a:endParaRPr lang="en-US" dirty="0"/>
          </a:p>
        </p:txBody>
      </p:sp>
      <p:sp>
        <p:nvSpPr>
          <p:cNvPr id="4" name="Footer Placeholder 3"/>
          <p:cNvSpPr>
            <a:spLocks noGrp="1"/>
          </p:cNvSpPr>
          <p:nvPr>
            <p:ph type="ftr" sz="quarter" idx="11"/>
          </p:nvPr>
        </p:nvSpPr>
        <p:spPr/>
        <p:txBody>
          <a:bodyPr/>
          <a:lstStyle/>
          <a:p>
            <a:r>
              <a:rPr lang="en-US" dirty="0"/>
              <a:t>©2012 Daylight Consulting Permission is granted to use this presentation for educational purposes only</a:t>
            </a:r>
          </a:p>
          <a:p>
            <a:endParaRPr lang="en-US" dirty="0"/>
          </a:p>
        </p:txBody>
      </p:sp>
      <p:pic>
        <p:nvPicPr>
          <p:cNvPr id="5" name="Slide#1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9000" y="583736"/>
            <a:ext cx="812800" cy="812800"/>
          </a:xfrm>
          <a:prstGeom prst="rect">
            <a:avLst/>
          </a:prstGeom>
        </p:spPr>
      </p:pic>
    </p:spTree>
    <p:extLst>
      <p:ext uri="{BB962C8B-B14F-4D97-AF65-F5344CB8AC3E}">
        <p14:creationId xmlns:p14="http://schemas.microsoft.com/office/powerpoint/2010/main" val="169784636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39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ESL/e-learning in rural Alberta</a:t>
            </a:r>
            <a:endParaRPr lang="en-US" dirty="0"/>
          </a:p>
        </p:txBody>
      </p:sp>
      <p:sp>
        <p:nvSpPr>
          <p:cNvPr id="3" name="Content Placeholder 2"/>
          <p:cNvSpPr>
            <a:spLocks noGrp="1"/>
          </p:cNvSpPr>
          <p:nvPr>
            <p:ph idx="1"/>
          </p:nvPr>
        </p:nvSpPr>
        <p:spPr/>
        <p:txBody>
          <a:bodyPr/>
          <a:lstStyle/>
          <a:p>
            <a:pPr>
              <a:buNone/>
            </a:pPr>
            <a:r>
              <a:rPr lang="en-US" dirty="0" smtClean="0"/>
              <a:t>Welcome to our online presentation on meeting the e-learning needs of ESL learners in rural Alberta.</a:t>
            </a:r>
          </a:p>
          <a:p>
            <a:pPr>
              <a:buNone/>
            </a:pPr>
            <a:r>
              <a:rPr lang="en-US" dirty="0" smtClean="0"/>
              <a:t>Each slide of this PowerPoint contains an audio file. To access the audio file click the icon </a:t>
            </a:r>
            <a:endParaRPr lang="en-US" dirty="0" smtClean="0">
              <a:solidFill>
                <a:srgbClr val="FF0000"/>
              </a:solidFill>
            </a:endParaRPr>
          </a:p>
          <a:p>
            <a:pPr>
              <a:buNone/>
            </a:pPr>
            <a:r>
              <a:rPr lang="en-US" dirty="0" smtClean="0"/>
              <a:t>The transcript of the audio file can be found in the notes section of each slide.</a:t>
            </a:r>
            <a:endParaRPr lang="en-US" dirty="0"/>
          </a:p>
        </p:txBody>
      </p:sp>
      <p:sp>
        <p:nvSpPr>
          <p:cNvPr id="4" name="Footer Placeholder 3"/>
          <p:cNvSpPr>
            <a:spLocks noGrp="1"/>
          </p:cNvSpPr>
          <p:nvPr>
            <p:ph type="ftr" sz="quarter" idx="11"/>
          </p:nvPr>
        </p:nvSpPr>
        <p:spPr/>
        <p:txBody>
          <a:bodyPr/>
          <a:lstStyle/>
          <a:p>
            <a:r>
              <a:rPr lang="en-US" dirty="0"/>
              <a:t>©2012 Daylight Consulting Permission is granted to use this presentation for educational purposes only</a:t>
            </a:r>
          </a:p>
          <a:p>
            <a:endParaRPr lang="en-US" dirty="0"/>
          </a:p>
        </p:txBody>
      </p:sp>
      <p:pic>
        <p:nvPicPr>
          <p:cNvPr id="5" name="Slide#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91622" y="4032167"/>
            <a:ext cx="812800" cy="812800"/>
          </a:xfrm>
          <a:prstGeom prst="rect">
            <a:avLst/>
          </a:prstGeom>
        </p:spPr>
      </p:pic>
    </p:spTree>
    <p:extLst>
      <p:ext uri="{BB962C8B-B14F-4D97-AF65-F5344CB8AC3E}">
        <p14:creationId xmlns:p14="http://schemas.microsoft.com/office/powerpoint/2010/main" val="190455940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91"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Contents of the webinar series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Webinar #1 - </a:t>
            </a:r>
            <a:r>
              <a:rPr lang="en-US" dirty="0"/>
              <a:t>An introduction to the Rural ESL context in Alberta and the potential for e-learning </a:t>
            </a:r>
          </a:p>
          <a:p>
            <a:r>
              <a:rPr lang="en-US" dirty="0" smtClean="0"/>
              <a:t>Webinar #2 - </a:t>
            </a:r>
            <a:r>
              <a:rPr lang="en-US" dirty="0"/>
              <a:t>An orientation to the Guiding Principles for using e-learning with rural ESL learners </a:t>
            </a:r>
          </a:p>
          <a:p>
            <a:endParaRPr lang="en-US" sz="1800" dirty="0"/>
          </a:p>
          <a:p>
            <a:r>
              <a:rPr lang="en-US" dirty="0" smtClean="0"/>
              <a:t>Webinar #3 - </a:t>
            </a:r>
            <a:r>
              <a:rPr lang="en-US" dirty="0"/>
              <a:t>An orientation to the remaining sections of the ESL/e-learning Guide for rural </a:t>
            </a:r>
            <a:r>
              <a:rPr lang="en-US" dirty="0" smtClean="0"/>
              <a:t>Alberta and the broader project, </a:t>
            </a:r>
            <a:r>
              <a:rPr lang="en-US" i="1" dirty="0"/>
              <a:t>Building skills and expertise for using e-learning with adult ESL learners </a:t>
            </a:r>
          </a:p>
          <a:p>
            <a:endParaRPr lang="en-US" dirty="0"/>
          </a:p>
        </p:txBody>
      </p:sp>
      <p:sp>
        <p:nvSpPr>
          <p:cNvPr id="4" name="Footer Placeholder 3"/>
          <p:cNvSpPr>
            <a:spLocks noGrp="1"/>
          </p:cNvSpPr>
          <p:nvPr>
            <p:ph type="ftr" sz="quarter" idx="11"/>
          </p:nvPr>
        </p:nvSpPr>
        <p:spPr/>
        <p:txBody>
          <a:bodyPr/>
          <a:lstStyle/>
          <a:p>
            <a:r>
              <a:rPr lang="en-US" dirty="0"/>
              <a:t>©2012 Daylight Consulting Permission is granted to use this presentation for educational purposes only</a:t>
            </a:r>
          </a:p>
          <a:p>
            <a:endParaRPr lang="en-US" dirty="0"/>
          </a:p>
        </p:txBody>
      </p:sp>
      <p:pic>
        <p:nvPicPr>
          <p:cNvPr id="5" name="Slide#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83736"/>
            <a:ext cx="812800" cy="812800"/>
          </a:xfrm>
          <a:prstGeom prst="rect">
            <a:avLst/>
          </a:prstGeom>
        </p:spPr>
      </p:pic>
    </p:spTree>
    <p:extLst>
      <p:ext uri="{BB962C8B-B14F-4D97-AF65-F5344CB8AC3E}">
        <p14:creationId xmlns:p14="http://schemas.microsoft.com/office/powerpoint/2010/main" val="89446568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3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Building skills and expertise for using</a:t>
            </a:r>
            <a:br>
              <a:rPr lang="en-US" sz="2800" dirty="0"/>
            </a:br>
            <a:r>
              <a:rPr lang="en-US" sz="2800" dirty="0"/>
              <a:t>e-learning with adult ESL learners</a:t>
            </a:r>
          </a:p>
        </p:txBody>
      </p:sp>
      <p:pic>
        <p:nvPicPr>
          <p:cNvPr id="5" name="Picture 4"/>
          <p:cNvPicPr>
            <a:picLocks noChangeAspect="1"/>
          </p:cNvPicPr>
          <p:nvPr/>
        </p:nvPicPr>
        <p:blipFill>
          <a:blip r:embed="rId5"/>
          <a:stretch>
            <a:fillRect/>
          </a:stretch>
        </p:blipFill>
        <p:spPr>
          <a:xfrm>
            <a:off x="457200" y="3880182"/>
            <a:ext cx="2000640" cy="691810"/>
          </a:xfrm>
          <a:prstGeom prst="rect">
            <a:avLst/>
          </a:prstGeom>
        </p:spPr>
      </p:pic>
      <p:pic>
        <p:nvPicPr>
          <p:cNvPr id="6" name="Picture 5"/>
          <p:cNvPicPr>
            <a:picLocks noChangeAspect="1"/>
          </p:cNvPicPr>
          <p:nvPr/>
        </p:nvPicPr>
        <p:blipFill>
          <a:blip r:embed="rId6"/>
          <a:stretch>
            <a:fillRect/>
          </a:stretch>
        </p:blipFill>
        <p:spPr>
          <a:xfrm>
            <a:off x="805986" y="2077368"/>
            <a:ext cx="944988" cy="706533"/>
          </a:xfrm>
          <a:prstGeom prst="rect">
            <a:avLst/>
          </a:prstGeom>
        </p:spPr>
      </p:pic>
      <p:sp>
        <p:nvSpPr>
          <p:cNvPr id="7" name="Rectangle 6"/>
          <p:cNvSpPr/>
          <p:nvPr/>
        </p:nvSpPr>
        <p:spPr>
          <a:xfrm>
            <a:off x="587450" y="2987677"/>
            <a:ext cx="1358900" cy="584776"/>
          </a:xfrm>
          <a:prstGeom prst="rect">
            <a:avLst/>
          </a:prstGeom>
        </p:spPr>
        <p:txBody>
          <a:bodyPr wrap="square">
            <a:spAutoFit/>
          </a:bodyPr>
          <a:lstStyle/>
          <a:p>
            <a:pPr algn="ctr"/>
            <a:r>
              <a:rPr lang="en-US" sz="1600" b="1" dirty="0"/>
              <a:t>Daylight</a:t>
            </a:r>
          </a:p>
          <a:p>
            <a:pPr algn="ctr"/>
            <a:r>
              <a:rPr lang="en-US" sz="1600" b="1" dirty="0"/>
              <a:t>Consulting </a:t>
            </a:r>
            <a:endParaRPr lang="en-US" sz="1600" dirty="0"/>
          </a:p>
        </p:txBody>
      </p:sp>
      <p:pic>
        <p:nvPicPr>
          <p:cNvPr id="8" name="Content Placeholder 3"/>
          <p:cNvPicPr>
            <a:picLocks noGrp="1" noChangeAspect="1"/>
          </p:cNvPicPr>
          <p:nvPr>
            <p:ph idx="1"/>
          </p:nvPr>
        </p:nvPicPr>
        <p:blipFill rotWithShape="1">
          <a:blip r:embed="rId7"/>
          <a:srcRect l="-5267" t="1" r="-5236" b="-9870"/>
          <a:stretch/>
        </p:blipFill>
        <p:spPr>
          <a:xfrm>
            <a:off x="4409773" y="1632940"/>
            <a:ext cx="4123040" cy="5485005"/>
          </a:xfrm>
        </p:spPr>
      </p:pic>
      <p:sp>
        <p:nvSpPr>
          <p:cNvPr id="3" name="Footer Placeholder 2"/>
          <p:cNvSpPr>
            <a:spLocks noGrp="1"/>
          </p:cNvSpPr>
          <p:nvPr>
            <p:ph type="ftr" sz="quarter" idx="11"/>
          </p:nvPr>
        </p:nvSpPr>
        <p:spPr>
          <a:xfrm>
            <a:off x="351708" y="6400800"/>
            <a:ext cx="4212264" cy="274320"/>
          </a:xfrm>
        </p:spPr>
        <p:txBody>
          <a:bodyPr/>
          <a:lstStyle/>
          <a:p>
            <a:r>
              <a:rPr lang="en-US" dirty="0"/>
              <a:t>©2012 Daylight Consulting Permission is granted to use this presentation for educational purposes only</a:t>
            </a:r>
          </a:p>
          <a:p>
            <a:endParaRPr lang="en-US" dirty="0"/>
          </a:p>
        </p:txBody>
      </p:sp>
      <p:pic>
        <p:nvPicPr>
          <p:cNvPr id="4" name="Slide#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9000" y="438976"/>
            <a:ext cx="812800" cy="812800"/>
          </a:xfrm>
          <a:prstGeom prst="rect">
            <a:avLst/>
          </a:prstGeom>
        </p:spPr>
      </p:pic>
    </p:spTree>
    <p:extLst>
      <p:ext uri="{BB962C8B-B14F-4D97-AF65-F5344CB8AC3E}">
        <p14:creationId xmlns:p14="http://schemas.microsoft.com/office/powerpoint/2010/main" val="379989233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8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to rural context</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Rural areas have tended to receive fewer immigrants than large urban </a:t>
            </a:r>
            <a:r>
              <a:rPr lang="en-US" dirty="0" err="1" smtClean="0"/>
              <a:t>centres</a:t>
            </a:r>
            <a:r>
              <a:rPr lang="en-US" dirty="0" smtClean="0"/>
              <a:t> in Alberta. </a:t>
            </a:r>
          </a:p>
          <a:p>
            <a:pPr lvl="1"/>
            <a:r>
              <a:rPr lang="en-US" dirty="0" smtClean="0"/>
              <a:t>Recently more immigrants have been moving to rural areas.</a:t>
            </a:r>
          </a:p>
          <a:p>
            <a:pPr lvl="1"/>
            <a:endParaRPr lang="en-US" dirty="0" smtClean="0"/>
          </a:p>
          <a:p>
            <a:r>
              <a:rPr lang="en-US" dirty="0" smtClean="0"/>
              <a:t>Training in rural centres provided by: </a:t>
            </a:r>
          </a:p>
          <a:p>
            <a:pPr lvl="2"/>
            <a:r>
              <a:rPr lang="en-US" dirty="0" smtClean="0"/>
              <a:t>Community Adult Learning Councils (CALCs)</a:t>
            </a:r>
          </a:p>
          <a:p>
            <a:pPr lvl="2"/>
            <a:r>
              <a:rPr lang="en-US" dirty="0" smtClean="0"/>
              <a:t>Volunteer  Tutor Adult Literacy Programs (VTALS)</a:t>
            </a:r>
          </a:p>
          <a:p>
            <a:pPr lvl="2">
              <a:buNone/>
            </a:pPr>
            <a:endParaRPr lang="en-US" dirty="0" smtClean="0"/>
          </a:p>
          <a:p>
            <a:r>
              <a:rPr lang="en-US" dirty="0" smtClean="0"/>
              <a:t>The rural context varies widely.</a:t>
            </a:r>
          </a:p>
          <a:p>
            <a:r>
              <a:rPr lang="en-US" dirty="0"/>
              <a:t>Rural communities defined as </a:t>
            </a:r>
            <a:r>
              <a:rPr lang="en-US" dirty="0" err="1"/>
              <a:t>centres</a:t>
            </a:r>
            <a:r>
              <a:rPr lang="en-US" dirty="0"/>
              <a:t> with pop &lt; 100,000 people.</a:t>
            </a:r>
          </a:p>
          <a:p>
            <a:endParaRPr lang="en-US" dirty="0" smtClean="0"/>
          </a:p>
          <a:p>
            <a:pPr lvl="1">
              <a:buNone/>
            </a:pPr>
            <a:endParaRPr lang="en-US" dirty="0"/>
          </a:p>
          <a:p>
            <a:endParaRPr lang="en-US" dirty="0" smtClean="0"/>
          </a:p>
        </p:txBody>
      </p:sp>
      <p:sp>
        <p:nvSpPr>
          <p:cNvPr id="4" name="Footer Placeholder 3"/>
          <p:cNvSpPr>
            <a:spLocks noGrp="1"/>
          </p:cNvSpPr>
          <p:nvPr>
            <p:ph type="ftr" sz="quarter" idx="11"/>
          </p:nvPr>
        </p:nvSpPr>
        <p:spPr/>
        <p:txBody>
          <a:bodyPr/>
          <a:lstStyle/>
          <a:p>
            <a:r>
              <a:rPr lang="en-US" dirty="0" smtClean="0"/>
              <a:t>©2012 Daylight Consulting Permission is granted to use this presentation for educational purposes only</a:t>
            </a:r>
            <a:endParaRPr lang="en-US" dirty="0"/>
          </a:p>
        </p:txBody>
      </p:sp>
      <p:pic>
        <p:nvPicPr>
          <p:cNvPr id="5" name="Slide#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0666" y="583736"/>
            <a:ext cx="812800" cy="812800"/>
          </a:xfrm>
          <a:prstGeom prst="rect">
            <a:avLst/>
          </a:prstGeom>
        </p:spPr>
      </p:pic>
    </p:spTree>
    <p:extLst>
      <p:ext uri="{BB962C8B-B14F-4D97-AF65-F5344CB8AC3E}">
        <p14:creationId xmlns:p14="http://schemas.microsoft.com/office/powerpoint/2010/main" val="404922590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00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Needs assessment</a:t>
            </a:r>
            <a:endParaRPr lang="en-US" dirty="0"/>
          </a:p>
        </p:txBody>
      </p:sp>
      <p:sp>
        <p:nvSpPr>
          <p:cNvPr id="3" name="Content Placeholder 2"/>
          <p:cNvSpPr>
            <a:spLocks noGrp="1"/>
          </p:cNvSpPr>
          <p:nvPr>
            <p:ph idx="1"/>
          </p:nvPr>
        </p:nvSpPr>
        <p:spPr/>
        <p:txBody>
          <a:bodyPr/>
          <a:lstStyle/>
          <a:p>
            <a:endParaRPr lang="en-US" dirty="0" smtClean="0"/>
          </a:p>
          <a:p>
            <a:r>
              <a:rPr lang="en-US" dirty="0" smtClean="0"/>
              <a:t>Conducted focus groups, interviews, and a survey.</a:t>
            </a:r>
          </a:p>
          <a:p>
            <a:pPr>
              <a:buNone/>
            </a:pPr>
            <a:endParaRPr lang="en-US" dirty="0" smtClean="0"/>
          </a:p>
          <a:p>
            <a:r>
              <a:rPr lang="en-US" dirty="0" smtClean="0"/>
              <a:t>Collected information from 63 people in 37 different Alberta communities. </a:t>
            </a:r>
            <a:endParaRPr lang="en-US" dirty="0"/>
          </a:p>
        </p:txBody>
      </p:sp>
      <p:sp>
        <p:nvSpPr>
          <p:cNvPr id="4" name="Footer Placeholder 3"/>
          <p:cNvSpPr>
            <a:spLocks noGrp="1"/>
          </p:cNvSpPr>
          <p:nvPr>
            <p:ph type="ftr" sz="quarter" idx="11"/>
          </p:nvPr>
        </p:nvSpPr>
        <p:spPr/>
        <p:txBody>
          <a:bodyPr/>
          <a:lstStyle/>
          <a:p>
            <a:r>
              <a:rPr lang="en-US" dirty="0"/>
              <a:t>©2012 Daylight Consulting Permission is granted to use this presentation for educational purposes only</a:t>
            </a:r>
          </a:p>
          <a:p>
            <a:endParaRPr lang="en-US" dirty="0"/>
          </a:p>
        </p:txBody>
      </p:sp>
      <p:pic>
        <p:nvPicPr>
          <p:cNvPr id="5" name="Slide#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61538" y="416806"/>
            <a:ext cx="812800" cy="812800"/>
          </a:xfrm>
          <a:prstGeom prst="rect">
            <a:avLst/>
          </a:prstGeom>
        </p:spPr>
      </p:pic>
    </p:spTree>
    <p:extLst>
      <p:ext uri="{BB962C8B-B14F-4D97-AF65-F5344CB8AC3E}">
        <p14:creationId xmlns:p14="http://schemas.microsoft.com/office/powerpoint/2010/main" val="271119634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77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Needs Assessment</a:t>
            </a:r>
            <a:endParaRPr lang="en-CA" dirty="0"/>
          </a:p>
        </p:txBody>
      </p:sp>
      <p:sp>
        <p:nvSpPr>
          <p:cNvPr id="5" name="Content Placeholder 4"/>
          <p:cNvSpPr>
            <a:spLocks noGrp="1"/>
          </p:cNvSpPr>
          <p:nvPr>
            <p:ph idx="1"/>
          </p:nvPr>
        </p:nvSpPr>
        <p:spPr>
          <a:xfrm>
            <a:off x="457200" y="1646237"/>
            <a:ext cx="8229600" cy="4961392"/>
          </a:xfrm>
        </p:spPr>
        <p:txBody>
          <a:bodyPr>
            <a:normAutofit fontScale="85000" lnSpcReduction="10000"/>
          </a:bodyPr>
          <a:lstStyle/>
          <a:p>
            <a:endParaRPr lang="en-CA" dirty="0" smtClean="0"/>
          </a:p>
          <a:p>
            <a:endParaRPr lang="en-CA" dirty="0" smtClean="0"/>
          </a:p>
          <a:p>
            <a:pPr>
              <a:buNone/>
            </a:pPr>
            <a:endParaRPr lang="en-CA" dirty="0" smtClean="0"/>
          </a:p>
          <a:p>
            <a:endParaRPr lang="en-CA" dirty="0" smtClean="0"/>
          </a:p>
          <a:p>
            <a:endParaRPr lang="en-CA" dirty="0" smtClean="0"/>
          </a:p>
          <a:p>
            <a:endParaRPr lang="en-CA" dirty="0" smtClean="0"/>
          </a:p>
          <a:p>
            <a:endParaRPr lang="en-CA" dirty="0" smtClean="0"/>
          </a:p>
          <a:p>
            <a:pPr>
              <a:buNone/>
            </a:pPr>
            <a:endParaRPr lang="en-CA" dirty="0" smtClean="0"/>
          </a:p>
          <a:p>
            <a:endParaRPr lang="en-CA" dirty="0" smtClean="0"/>
          </a:p>
          <a:p>
            <a:endParaRPr lang="en-CA" dirty="0" smtClean="0"/>
          </a:p>
          <a:p>
            <a:r>
              <a:rPr lang="en-CA" dirty="0" smtClean="0"/>
              <a:t>Half of the respondents were administrators. </a:t>
            </a:r>
          </a:p>
          <a:p>
            <a:pPr>
              <a:buNone/>
            </a:pPr>
            <a:r>
              <a:rPr lang="en-CA" dirty="0" smtClean="0"/>
              <a:t> </a:t>
            </a:r>
          </a:p>
          <a:p>
            <a:r>
              <a:rPr lang="en-CA" dirty="0" smtClean="0"/>
              <a:t>A large number of respondents were volunteers. </a:t>
            </a:r>
            <a:endParaRPr lang="en-CA" dirty="0"/>
          </a:p>
        </p:txBody>
      </p:sp>
      <p:pic>
        <p:nvPicPr>
          <p:cNvPr id="6" name="Picture 2"/>
          <p:cNvPicPr>
            <a:picLocks noChangeAspect="1" noChangeArrowheads="1"/>
          </p:cNvPicPr>
          <p:nvPr/>
        </p:nvPicPr>
        <p:blipFill>
          <a:blip r:embed="rId5"/>
          <a:srcRect/>
          <a:stretch>
            <a:fillRect/>
          </a:stretch>
        </p:blipFill>
        <p:spPr bwMode="auto">
          <a:xfrm>
            <a:off x="998083" y="1646237"/>
            <a:ext cx="6887906" cy="3546249"/>
          </a:xfrm>
          <a:prstGeom prst="rect">
            <a:avLst/>
          </a:prstGeom>
          <a:noFill/>
          <a:ln w="9525">
            <a:noFill/>
            <a:miter lim="800000"/>
            <a:headEnd/>
            <a:tailEnd/>
          </a:ln>
        </p:spPr>
      </p:pic>
      <p:sp>
        <p:nvSpPr>
          <p:cNvPr id="3" name="Footer Placeholder 2"/>
          <p:cNvSpPr>
            <a:spLocks noGrp="1"/>
          </p:cNvSpPr>
          <p:nvPr>
            <p:ph type="ftr" sz="quarter" idx="11"/>
          </p:nvPr>
        </p:nvSpPr>
        <p:spPr>
          <a:xfrm>
            <a:off x="1295400" y="6537960"/>
            <a:ext cx="4212264" cy="274320"/>
          </a:xfrm>
        </p:spPr>
        <p:txBody>
          <a:bodyPr/>
          <a:lstStyle/>
          <a:p>
            <a:r>
              <a:rPr lang="en-US" dirty="0"/>
              <a:t>©2012 Daylight Consulting Permission is granted to use this presentation for educational purposes only</a:t>
            </a:r>
          </a:p>
          <a:p>
            <a:endParaRPr lang="en-US" dirty="0"/>
          </a:p>
        </p:txBody>
      </p:sp>
      <p:pic>
        <p:nvPicPr>
          <p:cNvPr id="4" name="SLide#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9000" y="583736"/>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9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Learners</a:t>
            </a:r>
            <a:endParaRPr lang="en-CA" dirty="0"/>
          </a:p>
        </p:txBody>
      </p:sp>
      <p:sp>
        <p:nvSpPr>
          <p:cNvPr id="5" name="Content Placeholder 4"/>
          <p:cNvSpPr>
            <a:spLocks noGrp="1"/>
          </p:cNvSpPr>
          <p:nvPr>
            <p:ph idx="1"/>
          </p:nvPr>
        </p:nvSpPr>
        <p:spPr>
          <a:xfrm>
            <a:off x="457200" y="1646237"/>
            <a:ext cx="8229600" cy="4852534"/>
          </a:xfrm>
        </p:spPr>
        <p:txBody>
          <a:bodyPr>
            <a:normAutofit fontScale="70000" lnSpcReduction="20000"/>
          </a:bodyPr>
          <a:lstStyle/>
          <a:p>
            <a:pPr>
              <a:buNone/>
            </a:pPr>
            <a:endParaRPr lang="en-CA" dirty="0" smtClean="0"/>
          </a:p>
          <a:p>
            <a:endParaRPr lang="en-CA" dirty="0" smtClean="0"/>
          </a:p>
          <a:p>
            <a:endParaRPr lang="en-CA" dirty="0" smtClean="0"/>
          </a:p>
          <a:p>
            <a:endParaRPr lang="en-CA" dirty="0" smtClean="0"/>
          </a:p>
          <a:p>
            <a:endParaRPr lang="en-CA" dirty="0" smtClean="0"/>
          </a:p>
          <a:p>
            <a:endParaRPr lang="en-CA" dirty="0" smtClean="0"/>
          </a:p>
          <a:p>
            <a:pPr>
              <a:buNone/>
            </a:pPr>
            <a:endParaRPr lang="en-CA" dirty="0" smtClean="0"/>
          </a:p>
          <a:p>
            <a:pPr>
              <a:buNone/>
            </a:pPr>
            <a:endParaRPr lang="en-CA" dirty="0" smtClean="0"/>
          </a:p>
          <a:p>
            <a:pPr>
              <a:buNone/>
            </a:pPr>
            <a:endParaRPr lang="en-CA" dirty="0" smtClean="0"/>
          </a:p>
          <a:p>
            <a:pPr>
              <a:buNone/>
            </a:pPr>
            <a:endParaRPr lang="en-CA" dirty="0" smtClean="0"/>
          </a:p>
          <a:p>
            <a:pPr>
              <a:buNone/>
            </a:pPr>
            <a:endParaRPr lang="en-CA" dirty="0" smtClean="0"/>
          </a:p>
          <a:p>
            <a:pPr>
              <a:buNone/>
            </a:pPr>
            <a:endParaRPr lang="en-CA" dirty="0" smtClean="0"/>
          </a:p>
          <a:p>
            <a:pPr>
              <a:buNone/>
            </a:pPr>
            <a:endParaRPr lang="en-CA" dirty="0" smtClean="0"/>
          </a:p>
          <a:p>
            <a:r>
              <a:rPr lang="en-CA" dirty="0" smtClean="0"/>
              <a:t>The most common CLB level was 2.</a:t>
            </a:r>
          </a:p>
          <a:p>
            <a:pPr>
              <a:buNone/>
            </a:pPr>
            <a:r>
              <a:rPr lang="en-CA" dirty="0" smtClean="0"/>
              <a:t> </a:t>
            </a:r>
          </a:p>
          <a:p>
            <a:r>
              <a:rPr lang="en-CA" dirty="0" smtClean="0"/>
              <a:t>Several communities reported that 80% percent of their ESL training is for ESL literacy learners. </a:t>
            </a:r>
            <a:endParaRPr lang="en-CA" dirty="0"/>
          </a:p>
        </p:txBody>
      </p:sp>
      <p:pic>
        <p:nvPicPr>
          <p:cNvPr id="6" name="Picture 2"/>
          <p:cNvPicPr>
            <a:picLocks noChangeAspect="1" noChangeArrowheads="1"/>
          </p:cNvPicPr>
          <p:nvPr/>
        </p:nvPicPr>
        <p:blipFill>
          <a:blip r:embed="rId5"/>
          <a:srcRect/>
          <a:stretch>
            <a:fillRect/>
          </a:stretch>
        </p:blipFill>
        <p:spPr bwMode="auto">
          <a:xfrm>
            <a:off x="2100262" y="1646238"/>
            <a:ext cx="5292117" cy="3350306"/>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r>
              <a:rPr lang="en-US" dirty="0"/>
              <a:t>©2012 Daylight Consulting Permission is granted to use this presentation for educational purposes only</a:t>
            </a:r>
          </a:p>
          <a:p>
            <a:endParaRPr lang="en-US" dirty="0"/>
          </a:p>
        </p:txBody>
      </p:sp>
      <p:pic>
        <p:nvPicPr>
          <p:cNvPr id="7" name="Slide#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7462" y="583736"/>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6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Language and literacy levels among rural learners</a:t>
            </a:r>
            <a:endParaRPr lang="en-US" dirty="0"/>
          </a:p>
        </p:txBody>
      </p:sp>
      <p:sp>
        <p:nvSpPr>
          <p:cNvPr id="3" name="Content Placeholder 2"/>
          <p:cNvSpPr>
            <a:spLocks noGrp="1"/>
          </p:cNvSpPr>
          <p:nvPr>
            <p:ph idx="1"/>
          </p:nvPr>
        </p:nvSpPr>
        <p:spPr/>
        <p:txBody>
          <a:bodyPr>
            <a:normAutofit lnSpcReduction="10000"/>
          </a:bodyPr>
          <a:lstStyle/>
          <a:p>
            <a:r>
              <a:rPr lang="en-US" dirty="0" smtClean="0"/>
              <a:t>Trends:		</a:t>
            </a:r>
          </a:p>
          <a:p>
            <a:pPr lvl="1"/>
            <a:r>
              <a:rPr lang="en-US" dirty="0"/>
              <a:t>most common CLB levels of students that respondents reported working with were CLB 1</a:t>
            </a:r>
            <a:r>
              <a:rPr lang="en-US" dirty="0" smtClean="0"/>
              <a:t>-4</a:t>
            </a:r>
          </a:p>
          <a:p>
            <a:pPr lvl="1"/>
            <a:r>
              <a:rPr lang="en-US" dirty="0"/>
              <a:t>most common CLB level was CLB 2 with 59% of respondents indicating that they have learners at that level </a:t>
            </a:r>
            <a:endParaRPr lang="en-US" dirty="0" smtClean="0"/>
          </a:p>
          <a:p>
            <a:pPr lvl="1"/>
            <a:r>
              <a:rPr lang="en-US" dirty="0"/>
              <a:t>CALCs in some communities are dealing with large numbers of learners who have limited literacy in their first language </a:t>
            </a:r>
            <a:r>
              <a:rPr lang="en-US" dirty="0" smtClean="0"/>
              <a:t>(ESL </a:t>
            </a:r>
            <a:r>
              <a:rPr lang="en-US" dirty="0"/>
              <a:t>literacy learners) </a:t>
            </a:r>
          </a:p>
        </p:txBody>
      </p:sp>
      <p:sp>
        <p:nvSpPr>
          <p:cNvPr id="4" name="Footer Placeholder 3"/>
          <p:cNvSpPr>
            <a:spLocks noGrp="1"/>
          </p:cNvSpPr>
          <p:nvPr>
            <p:ph type="ftr" sz="quarter" idx="11"/>
          </p:nvPr>
        </p:nvSpPr>
        <p:spPr/>
        <p:txBody>
          <a:bodyPr/>
          <a:lstStyle/>
          <a:p>
            <a:r>
              <a:rPr lang="en-CA" dirty="0"/>
              <a:t>© </a:t>
            </a:r>
            <a:r>
              <a:rPr lang="en-CA" dirty="0" smtClean="0"/>
              <a:t>Daylight Consulting </a:t>
            </a:r>
            <a:r>
              <a:rPr lang="en-CA" dirty="0" err="1" smtClean="0"/>
              <a:t>inc.</a:t>
            </a:r>
            <a:r>
              <a:rPr lang="en-CA" dirty="0" smtClean="0"/>
              <a:t> 2012 Permission </a:t>
            </a:r>
            <a:r>
              <a:rPr lang="en-CA" dirty="0"/>
              <a:t>is granted reproduction of these pages for educational purposes only. </a:t>
            </a:r>
            <a:endParaRPr lang="en-US" dirty="0"/>
          </a:p>
        </p:txBody>
      </p:sp>
      <p:pic>
        <p:nvPicPr>
          <p:cNvPr id="5" name="Slide#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8994" y="583736"/>
            <a:ext cx="812800" cy="812800"/>
          </a:xfrm>
          <a:prstGeom prst="rect">
            <a:avLst/>
          </a:prstGeom>
        </p:spPr>
      </p:pic>
    </p:spTree>
    <p:extLst>
      <p:ext uri="{BB962C8B-B14F-4D97-AF65-F5344CB8AC3E}">
        <p14:creationId xmlns:p14="http://schemas.microsoft.com/office/powerpoint/2010/main" val="277306292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1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2956</TotalTime>
  <Words>2829</Words>
  <Application>Microsoft Macintosh PowerPoint</Application>
  <PresentationFormat>On-screen Show (4:3)</PresentationFormat>
  <Paragraphs>157</Paragraphs>
  <Slides>13</Slides>
  <Notes>13</Notes>
  <HiddenSlides>0</HiddenSlides>
  <MMClips>13</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Foundry</vt:lpstr>
      <vt:lpstr>ESL and e-learning in Rural Alberta</vt:lpstr>
      <vt:lpstr>ESL/e-learning in rural Alberta</vt:lpstr>
      <vt:lpstr>Contents of the webinar series</vt:lpstr>
      <vt:lpstr>Building skills and expertise for using e-learning with adult ESL learners</vt:lpstr>
      <vt:lpstr>Introduction to rural context</vt:lpstr>
      <vt:lpstr>Needs assessment</vt:lpstr>
      <vt:lpstr>Needs Assessment</vt:lpstr>
      <vt:lpstr>Learners</vt:lpstr>
      <vt:lpstr>Language and literacy levels among rural learners</vt:lpstr>
      <vt:lpstr>Resources</vt:lpstr>
      <vt:lpstr>“Do you think that there are immigrants in your area who are not currently receiving instruction who may be served by e‐learning?”</vt:lpstr>
      <vt:lpstr>What would be most helpful in a guide for rural Alberta?</vt:lpstr>
      <vt:lpstr>Questions &amp; Resources</vt:lpstr>
    </vt:vector>
  </TitlesOfParts>
  <Manager/>
  <Company>UofA</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ESL and e-learning in Rural Alberta</dc:title>
  <dc:subject/>
  <dc:creator>Justine Light</dc:creator>
  <cp:keywords/>
  <dc:description/>
  <cp:lastModifiedBy>Justine Light</cp:lastModifiedBy>
  <cp:revision>66</cp:revision>
  <cp:lastPrinted>2012-03-09T16:37:47Z</cp:lastPrinted>
  <dcterms:created xsi:type="dcterms:W3CDTF">2011-10-10T14:57:54Z</dcterms:created>
  <dcterms:modified xsi:type="dcterms:W3CDTF">2012-04-02T21:23:46Z</dcterms:modified>
  <cp:category/>
</cp:coreProperties>
</file>