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2"/>
  </p:notesMasterIdLst>
  <p:handoutMasterIdLst>
    <p:handoutMasterId r:id="rId63"/>
  </p:handoutMasterIdLst>
  <p:sldIdLst>
    <p:sldId id="388" r:id="rId2"/>
    <p:sldId id="350" r:id="rId3"/>
    <p:sldId id="351" r:id="rId4"/>
    <p:sldId id="352" r:id="rId5"/>
    <p:sldId id="353" r:id="rId6"/>
    <p:sldId id="354" r:id="rId7"/>
    <p:sldId id="387" r:id="rId8"/>
    <p:sldId id="356" r:id="rId9"/>
    <p:sldId id="357" r:id="rId10"/>
    <p:sldId id="358" r:id="rId11"/>
    <p:sldId id="359" r:id="rId12"/>
    <p:sldId id="360" r:id="rId13"/>
    <p:sldId id="361" r:id="rId14"/>
    <p:sldId id="362" r:id="rId15"/>
    <p:sldId id="364" r:id="rId16"/>
    <p:sldId id="363" r:id="rId17"/>
    <p:sldId id="367" r:id="rId18"/>
    <p:sldId id="365" r:id="rId19"/>
    <p:sldId id="366" r:id="rId20"/>
    <p:sldId id="368" r:id="rId21"/>
    <p:sldId id="369" r:id="rId22"/>
    <p:sldId id="290" r:id="rId23"/>
    <p:sldId id="323"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08" r:id="rId38"/>
    <p:sldId id="346" r:id="rId39"/>
    <p:sldId id="345" r:id="rId40"/>
    <p:sldId id="293" r:id="rId41"/>
    <p:sldId id="294" r:id="rId42"/>
    <p:sldId id="295" r:id="rId43"/>
    <p:sldId id="383" r:id="rId44"/>
    <p:sldId id="384" r:id="rId45"/>
    <p:sldId id="385" r:id="rId46"/>
    <p:sldId id="324" r:id="rId47"/>
    <p:sldId id="325" r:id="rId48"/>
    <p:sldId id="347" r:id="rId49"/>
    <p:sldId id="327" r:id="rId50"/>
    <p:sldId id="262" r:id="rId51"/>
    <p:sldId id="259" r:id="rId52"/>
    <p:sldId id="391" r:id="rId53"/>
    <p:sldId id="392" r:id="rId54"/>
    <p:sldId id="264" r:id="rId55"/>
    <p:sldId id="389" r:id="rId56"/>
    <p:sldId id="390" r:id="rId57"/>
    <p:sldId id="265" r:id="rId58"/>
    <p:sldId id="309" r:id="rId59"/>
    <p:sldId id="311" r:id="rId60"/>
    <p:sldId id="393"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987"/>
    <a:srgbClr val="006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932" y="-954"/>
      </p:cViewPr>
      <p:guideLst>
        <p:guide orient="horz" pos="2160"/>
        <p:guide pos="2880"/>
      </p:guideLst>
    </p:cSldViewPr>
  </p:slideViewPr>
  <p:outlineViewPr>
    <p:cViewPr>
      <p:scale>
        <a:sx n="33" d="100"/>
        <a:sy n="33" d="100"/>
      </p:scale>
      <p:origin x="54" y="1668"/>
    </p:cViewPr>
  </p:outlineViewPr>
  <p:notesTextViewPr>
    <p:cViewPr>
      <p:scale>
        <a:sx n="100" d="100"/>
        <a:sy n="100" d="100"/>
      </p:scale>
      <p:origin x="0" y="0"/>
    </p:cViewPr>
  </p:notesTextViewPr>
  <p:sorterViewPr>
    <p:cViewPr>
      <p:scale>
        <a:sx n="150" d="100"/>
        <a:sy n="150" d="100"/>
      </p:scale>
      <p:origin x="0" y="3582"/>
    </p:cViewPr>
  </p:sorterViewPr>
  <p:notesViewPr>
    <p:cSldViewPr>
      <p:cViewPr varScale="1">
        <p:scale>
          <a:sx n="57" d="100"/>
          <a:sy n="57" d="100"/>
        </p:scale>
        <p:origin x="-25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E4EA3-8D49-497B-A1F5-3917AB55CF58}" type="doc">
      <dgm:prSet loTypeId="urn:microsoft.com/office/officeart/2005/8/layout/radial1" loCatId="cycle" qsTypeId="urn:microsoft.com/office/officeart/2005/8/quickstyle/simple1#1" qsCatId="simple" csTypeId="urn:microsoft.com/office/officeart/2005/8/colors/accent1_2#1" csCatId="accent1" phldr="1"/>
      <dgm:spPr/>
      <dgm:t>
        <a:bodyPr/>
        <a:lstStyle/>
        <a:p>
          <a:endParaRPr lang="en-CA"/>
        </a:p>
      </dgm:t>
    </dgm:pt>
    <dgm:pt modelId="{73253085-2A8C-46E3-AE88-3C414B16A398}">
      <dgm:prSet phldrT="[Text]"/>
      <dgm:spPr/>
      <dgm:t>
        <a:bodyPr/>
        <a:lstStyle/>
        <a:p>
          <a:r>
            <a:rPr lang="en-CA" dirty="0" smtClean="0"/>
            <a:t>Topic</a:t>
          </a:r>
          <a:endParaRPr lang="en-CA" dirty="0"/>
        </a:p>
      </dgm:t>
    </dgm:pt>
    <dgm:pt modelId="{F66CE5E0-BAEF-47B6-8696-20B841999A43}" type="parTrans" cxnId="{AB1C3DC6-011F-429A-9900-C9B37371DDB7}">
      <dgm:prSet/>
      <dgm:spPr/>
      <dgm:t>
        <a:bodyPr/>
        <a:lstStyle/>
        <a:p>
          <a:endParaRPr lang="en-CA"/>
        </a:p>
      </dgm:t>
    </dgm:pt>
    <dgm:pt modelId="{0D2E4541-7499-4580-B7E5-6ACEF51B486F}" type="sibTrans" cxnId="{AB1C3DC6-011F-429A-9900-C9B37371DDB7}">
      <dgm:prSet/>
      <dgm:spPr/>
      <dgm:t>
        <a:bodyPr/>
        <a:lstStyle/>
        <a:p>
          <a:endParaRPr lang="en-CA"/>
        </a:p>
      </dgm:t>
    </dgm:pt>
    <dgm:pt modelId="{BBD5C82F-EACA-470A-970C-D5D665518C57}">
      <dgm:prSet phldrT="[Text]"/>
      <dgm:spPr/>
      <dgm:t>
        <a:bodyPr/>
        <a:lstStyle/>
        <a:p>
          <a:r>
            <a:rPr lang="en-CA" dirty="0" smtClean="0"/>
            <a:t>1</a:t>
          </a:r>
        </a:p>
        <a:p>
          <a:r>
            <a:rPr lang="en-CA" dirty="0" smtClean="0"/>
            <a:t>Listing</a:t>
          </a:r>
          <a:endParaRPr lang="en-CA" dirty="0"/>
        </a:p>
      </dgm:t>
    </dgm:pt>
    <dgm:pt modelId="{52B47756-8C21-42D4-8688-29D4D27FD8AC}" type="parTrans" cxnId="{BE748B97-0B22-4503-99FB-F8FAE7C64BE5}">
      <dgm:prSet/>
      <dgm:spPr/>
      <dgm:t>
        <a:bodyPr/>
        <a:lstStyle/>
        <a:p>
          <a:endParaRPr lang="en-CA"/>
        </a:p>
      </dgm:t>
    </dgm:pt>
    <dgm:pt modelId="{61DE4E13-B2F5-4D38-9506-24C27D0E40BA}" type="sibTrans" cxnId="{BE748B97-0B22-4503-99FB-F8FAE7C64BE5}">
      <dgm:prSet/>
      <dgm:spPr/>
      <dgm:t>
        <a:bodyPr/>
        <a:lstStyle/>
        <a:p>
          <a:endParaRPr lang="en-CA"/>
        </a:p>
      </dgm:t>
    </dgm:pt>
    <dgm:pt modelId="{A8B23054-9376-49CC-811B-693833F2A4D2}">
      <dgm:prSet phldrT="[Text]"/>
      <dgm:spPr/>
      <dgm:t>
        <a:bodyPr/>
        <a:lstStyle/>
        <a:p>
          <a:r>
            <a:rPr lang="en-CA" dirty="0" smtClean="0"/>
            <a:t>4</a:t>
          </a:r>
        </a:p>
        <a:p>
          <a:r>
            <a:rPr lang="en-CA" dirty="0" smtClean="0"/>
            <a:t>Comparing</a:t>
          </a:r>
          <a:endParaRPr lang="en-CA" dirty="0"/>
        </a:p>
      </dgm:t>
    </dgm:pt>
    <dgm:pt modelId="{F1DDB50B-2666-44A2-A38E-62B547DBFDEB}" type="parTrans" cxnId="{23D1205B-B8BC-4D78-AF80-1C3D2093B756}">
      <dgm:prSet/>
      <dgm:spPr/>
      <dgm:t>
        <a:bodyPr/>
        <a:lstStyle/>
        <a:p>
          <a:endParaRPr lang="en-CA"/>
        </a:p>
      </dgm:t>
    </dgm:pt>
    <dgm:pt modelId="{9693A1B4-2B1F-4CC4-978A-9ADBAEC922BD}" type="sibTrans" cxnId="{23D1205B-B8BC-4D78-AF80-1C3D2093B756}">
      <dgm:prSet/>
      <dgm:spPr/>
      <dgm:t>
        <a:bodyPr/>
        <a:lstStyle/>
        <a:p>
          <a:endParaRPr lang="en-CA"/>
        </a:p>
      </dgm:t>
    </dgm:pt>
    <dgm:pt modelId="{D2F681E9-D0F2-45E3-813F-1DC291D96E75}">
      <dgm:prSet phldrT="[Text]"/>
      <dgm:spPr/>
      <dgm:t>
        <a:bodyPr/>
        <a:lstStyle/>
        <a:p>
          <a:r>
            <a:rPr lang="en-CA" dirty="0" smtClean="0"/>
            <a:t>5</a:t>
          </a:r>
        </a:p>
        <a:p>
          <a:r>
            <a:rPr lang="en-CA" dirty="0" smtClean="0"/>
            <a:t>Sharing personal experience</a:t>
          </a:r>
          <a:endParaRPr lang="en-CA" dirty="0"/>
        </a:p>
      </dgm:t>
    </dgm:pt>
    <dgm:pt modelId="{50F3F4A6-A119-478C-8B12-C8DE58D43641}" type="parTrans" cxnId="{BD462DE2-4A0A-4FC4-BC7B-9B02B75E0ADD}">
      <dgm:prSet/>
      <dgm:spPr/>
      <dgm:t>
        <a:bodyPr/>
        <a:lstStyle/>
        <a:p>
          <a:endParaRPr lang="en-CA"/>
        </a:p>
      </dgm:t>
    </dgm:pt>
    <dgm:pt modelId="{40A326E0-587A-4EAD-B1DF-1A8DFAF47FE3}" type="sibTrans" cxnId="{BD462DE2-4A0A-4FC4-BC7B-9B02B75E0ADD}">
      <dgm:prSet/>
      <dgm:spPr/>
      <dgm:t>
        <a:bodyPr/>
        <a:lstStyle/>
        <a:p>
          <a:endParaRPr lang="en-CA"/>
        </a:p>
      </dgm:t>
    </dgm:pt>
    <dgm:pt modelId="{2D8ADA3F-3604-496C-8C9D-DC9F7C9F7D40}">
      <dgm:prSet phldrT="[Text]"/>
      <dgm:spPr/>
      <dgm:t>
        <a:bodyPr/>
        <a:lstStyle/>
        <a:p>
          <a:r>
            <a:rPr lang="en-CA" dirty="0" smtClean="0"/>
            <a:t>6</a:t>
          </a:r>
        </a:p>
        <a:p>
          <a:r>
            <a:rPr lang="en-CA" dirty="0" smtClean="0"/>
            <a:t>Projects and creative tasks</a:t>
          </a:r>
          <a:endParaRPr lang="en-CA" dirty="0"/>
        </a:p>
      </dgm:t>
    </dgm:pt>
    <dgm:pt modelId="{C166B87A-0EFA-40AB-BB39-3F8EFB035FDF}" type="parTrans" cxnId="{047CEB56-B00A-40BD-84AD-C560E8DEFF13}">
      <dgm:prSet/>
      <dgm:spPr/>
      <dgm:t>
        <a:bodyPr/>
        <a:lstStyle/>
        <a:p>
          <a:endParaRPr lang="en-CA"/>
        </a:p>
      </dgm:t>
    </dgm:pt>
    <dgm:pt modelId="{3329765E-293E-41BC-B795-3E0969F106DD}" type="sibTrans" cxnId="{047CEB56-B00A-40BD-84AD-C560E8DEFF13}">
      <dgm:prSet/>
      <dgm:spPr/>
      <dgm:t>
        <a:bodyPr/>
        <a:lstStyle/>
        <a:p>
          <a:endParaRPr lang="en-CA"/>
        </a:p>
      </dgm:t>
    </dgm:pt>
    <dgm:pt modelId="{1CABA818-242E-47C8-899F-58E010AAE182}">
      <dgm:prSet phldrT="[Text]"/>
      <dgm:spPr/>
      <dgm:t>
        <a:bodyPr/>
        <a:lstStyle/>
        <a:p>
          <a:r>
            <a:rPr lang="en-CA" dirty="0" smtClean="0"/>
            <a:t>7</a:t>
          </a:r>
        </a:p>
        <a:p>
          <a:r>
            <a:rPr lang="en-CA" dirty="0" smtClean="0"/>
            <a:t>Problem solving</a:t>
          </a:r>
          <a:endParaRPr lang="en-CA" dirty="0"/>
        </a:p>
      </dgm:t>
    </dgm:pt>
    <dgm:pt modelId="{2D6E4B37-2C30-4B6E-8108-4421A19828FA}" type="parTrans" cxnId="{8DBB5012-B581-476B-9EDA-85D3F1D079C3}">
      <dgm:prSet/>
      <dgm:spPr/>
      <dgm:t>
        <a:bodyPr/>
        <a:lstStyle/>
        <a:p>
          <a:endParaRPr lang="en-CA"/>
        </a:p>
      </dgm:t>
    </dgm:pt>
    <dgm:pt modelId="{3D33CBE9-DB4A-4A5C-82B4-D86C2DA57531}" type="sibTrans" cxnId="{8DBB5012-B581-476B-9EDA-85D3F1D079C3}">
      <dgm:prSet/>
      <dgm:spPr/>
      <dgm:t>
        <a:bodyPr/>
        <a:lstStyle/>
        <a:p>
          <a:endParaRPr lang="en-CA"/>
        </a:p>
      </dgm:t>
    </dgm:pt>
    <dgm:pt modelId="{A734AF2B-993B-44D5-B8FB-E393D6F7637C}">
      <dgm:prSet phldrT="[Text]"/>
      <dgm:spPr/>
      <dgm:t>
        <a:bodyPr/>
        <a:lstStyle/>
        <a:p>
          <a:r>
            <a:rPr lang="en-CA" dirty="0" smtClean="0"/>
            <a:t>2</a:t>
          </a:r>
        </a:p>
        <a:p>
          <a:r>
            <a:rPr lang="en-CA" dirty="0" smtClean="0"/>
            <a:t>Ordering and sorting</a:t>
          </a:r>
          <a:endParaRPr lang="en-CA" dirty="0"/>
        </a:p>
      </dgm:t>
    </dgm:pt>
    <dgm:pt modelId="{C33D9B3B-0EAF-4504-8FA3-F06F3D9F1382}" type="parTrans" cxnId="{2B03159D-DF07-4D04-9850-89F4FA4C705A}">
      <dgm:prSet/>
      <dgm:spPr/>
      <dgm:t>
        <a:bodyPr/>
        <a:lstStyle/>
        <a:p>
          <a:endParaRPr lang="en-CA"/>
        </a:p>
      </dgm:t>
    </dgm:pt>
    <dgm:pt modelId="{E5F7E0AF-1BB7-4164-8C53-D070D5836752}" type="sibTrans" cxnId="{2B03159D-DF07-4D04-9850-89F4FA4C705A}">
      <dgm:prSet/>
      <dgm:spPr/>
      <dgm:t>
        <a:bodyPr/>
        <a:lstStyle/>
        <a:p>
          <a:endParaRPr lang="en-CA"/>
        </a:p>
      </dgm:t>
    </dgm:pt>
    <dgm:pt modelId="{A88A72D4-3D41-4D28-BE9B-86E5AA3A6CD5}">
      <dgm:prSet phldrT="[Text]"/>
      <dgm:spPr/>
      <dgm:t>
        <a:bodyPr/>
        <a:lstStyle/>
        <a:p>
          <a:r>
            <a:rPr lang="en-CA" smtClean="0"/>
            <a:t>3</a:t>
          </a:r>
          <a:endParaRPr lang="en-CA" dirty="0" smtClean="0"/>
        </a:p>
        <a:p>
          <a:r>
            <a:rPr lang="en-CA" dirty="0" smtClean="0"/>
            <a:t>Matching</a:t>
          </a:r>
          <a:endParaRPr lang="en-CA"/>
        </a:p>
      </dgm:t>
    </dgm:pt>
    <dgm:pt modelId="{7245B4A8-11B9-4C41-99A6-B70FBBE8C141}" type="parTrans" cxnId="{146866E9-3622-4B47-970D-A866BB3A91FB}">
      <dgm:prSet/>
      <dgm:spPr/>
      <dgm:t>
        <a:bodyPr/>
        <a:lstStyle/>
        <a:p>
          <a:endParaRPr lang="en-CA"/>
        </a:p>
      </dgm:t>
    </dgm:pt>
    <dgm:pt modelId="{31A8D866-AB7E-4152-9B17-BC92A6569D62}" type="sibTrans" cxnId="{146866E9-3622-4B47-970D-A866BB3A91FB}">
      <dgm:prSet/>
      <dgm:spPr/>
      <dgm:t>
        <a:bodyPr/>
        <a:lstStyle/>
        <a:p>
          <a:endParaRPr lang="en-CA"/>
        </a:p>
      </dgm:t>
    </dgm:pt>
    <dgm:pt modelId="{D5D976EE-47EA-4E10-A3B1-BAF0E4F7DCFC}" type="pres">
      <dgm:prSet presAssocID="{34DE4EA3-8D49-497B-A1F5-3917AB55CF58}" presName="cycle" presStyleCnt="0">
        <dgm:presLayoutVars>
          <dgm:chMax val="1"/>
          <dgm:dir/>
          <dgm:animLvl val="ctr"/>
          <dgm:resizeHandles val="exact"/>
        </dgm:presLayoutVars>
      </dgm:prSet>
      <dgm:spPr/>
      <dgm:t>
        <a:bodyPr/>
        <a:lstStyle/>
        <a:p>
          <a:endParaRPr lang="en-US"/>
        </a:p>
      </dgm:t>
    </dgm:pt>
    <dgm:pt modelId="{14FE23C6-CE0F-4655-9EC4-2D35FAADAB98}" type="pres">
      <dgm:prSet presAssocID="{73253085-2A8C-46E3-AE88-3C414B16A398}" presName="centerShape" presStyleLbl="node0" presStyleIdx="0" presStyleCnt="1"/>
      <dgm:spPr/>
      <dgm:t>
        <a:bodyPr/>
        <a:lstStyle/>
        <a:p>
          <a:endParaRPr lang="en-US"/>
        </a:p>
      </dgm:t>
    </dgm:pt>
    <dgm:pt modelId="{43EC2C7B-7E29-4A8C-8A45-C5EFC794CD91}" type="pres">
      <dgm:prSet presAssocID="{52B47756-8C21-42D4-8688-29D4D27FD8AC}" presName="Name9" presStyleLbl="parChTrans1D2" presStyleIdx="0" presStyleCnt="7"/>
      <dgm:spPr/>
      <dgm:t>
        <a:bodyPr/>
        <a:lstStyle/>
        <a:p>
          <a:endParaRPr lang="en-US"/>
        </a:p>
      </dgm:t>
    </dgm:pt>
    <dgm:pt modelId="{D8A895CC-900B-4FA5-8D10-1A70355CE4FA}" type="pres">
      <dgm:prSet presAssocID="{52B47756-8C21-42D4-8688-29D4D27FD8AC}" presName="connTx" presStyleLbl="parChTrans1D2" presStyleIdx="0" presStyleCnt="7"/>
      <dgm:spPr/>
      <dgm:t>
        <a:bodyPr/>
        <a:lstStyle/>
        <a:p>
          <a:endParaRPr lang="en-US"/>
        </a:p>
      </dgm:t>
    </dgm:pt>
    <dgm:pt modelId="{A20C16E0-F01C-4965-B35D-D3A50DA8BC58}" type="pres">
      <dgm:prSet presAssocID="{BBD5C82F-EACA-470A-970C-D5D665518C57}" presName="node" presStyleLbl="node1" presStyleIdx="0" presStyleCnt="7">
        <dgm:presLayoutVars>
          <dgm:bulletEnabled val="1"/>
        </dgm:presLayoutVars>
      </dgm:prSet>
      <dgm:spPr/>
      <dgm:t>
        <a:bodyPr/>
        <a:lstStyle/>
        <a:p>
          <a:endParaRPr lang="en-US"/>
        </a:p>
      </dgm:t>
    </dgm:pt>
    <dgm:pt modelId="{D0C3951F-6CEE-4085-9B5D-EE6EC452B255}" type="pres">
      <dgm:prSet presAssocID="{C33D9B3B-0EAF-4504-8FA3-F06F3D9F1382}" presName="Name9" presStyleLbl="parChTrans1D2" presStyleIdx="1" presStyleCnt="7"/>
      <dgm:spPr/>
      <dgm:t>
        <a:bodyPr/>
        <a:lstStyle/>
        <a:p>
          <a:endParaRPr lang="en-CA"/>
        </a:p>
      </dgm:t>
    </dgm:pt>
    <dgm:pt modelId="{139A489C-F549-4296-ACCD-D48D7C3A0B4E}" type="pres">
      <dgm:prSet presAssocID="{C33D9B3B-0EAF-4504-8FA3-F06F3D9F1382}" presName="connTx" presStyleLbl="parChTrans1D2" presStyleIdx="1" presStyleCnt="7"/>
      <dgm:spPr/>
      <dgm:t>
        <a:bodyPr/>
        <a:lstStyle/>
        <a:p>
          <a:endParaRPr lang="en-CA"/>
        </a:p>
      </dgm:t>
    </dgm:pt>
    <dgm:pt modelId="{26F23E13-886D-4BE7-9FF7-145115F70BE7}" type="pres">
      <dgm:prSet presAssocID="{A734AF2B-993B-44D5-B8FB-E393D6F7637C}" presName="node" presStyleLbl="node1" presStyleIdx="1" presStyleCnt="7">
        <dgm:presLayoutVars>
          <dgm:bulletEnabled val="1"/>
        </dgm:presLayoutVars>
      </dgm:prSet>
      <dgm:spPr/>
      <dgm:t>
        <a:bodyPr/>
        <a:lstStyle/>
        <a:p>
          <a:endParaRPr lang="en-CA"/>
        </a:p>
      </dgm:t>
    </dgm:pt>
    <dgm:pt modelId="{8EBC90F6-49CD-4A48-BD3A-44D208A8A7DA}" type="pres">
      <dgm:prSet presAssocID="{7245B4A8-11B9-4C41-99A6-B70FBBE8C141}" presName="Name9" presStyleLbl="parChTrans1D2" presStyleIdx="2" presStyleCnt="7"/>
      <dgm:spPr/>
      <dgm:t>
        <a:bodyPr/>
        <a:lstStyle/>
        <a:p>
          <a:endParaRPr lang="en-CA"/>
        </a:p>
      </dgm:t>
    </dgm:pt>
    <dgm:pt modelId="{5FBEB2E9-085C-481C-AAF9-25C216E58CA1}" type="pres">
      <dgm:prSet presAssocID="{7245B4A8-11B9-4C41-99A6-B70FBBE8C141}" presName="connTx" presStyleLbl="parChTrans1D2" presStyleIdx="2" presStyleCnt="7"/>
      <dgm:spPr/>
      <dgm:t>
        <a:bodyPr/>
        <a:lstStyle/>
        <a:p>
          <a:endParaRPr lang="en-CA"/>
        </a:p>
      </dgm:t>
    </dgm:pt>
    <dgm:pt modelId="{1E4DCC18-F955-491E-9A50-BF469A9E471A}" type="pres">
      <dgm:prSet presAssocID="{A88A72D4-3D41-4D28-BE9B-86E5AA3A6CD5}" presName="node" presStyleLbl="node1" presStyleIdx="2" presStyleCnt="7">
        <dgm:presLayoutVars>
          <dgm:bulletEnabled val="1"/>
        </dgm:presLayoutVars>
      </dgm:prSet>
      <dgm:spPr/>
      <dgm:t>
        <a:bodyPr/>
        <a:lstStyle/>
        <a:p>
          <a:endParaRPr lang="en-CA"/>
        </a:p>
      </dgm:t>
    </dgm:pt>
    <dgm:pt modelId="{D2E23137-83A4-439B-B3D9-57A01607B700}" type="pres">
      <dgm:prSet presAssocID="{F1DDB50B-2666-44A2-A38E-62B547DBFDEB}" presName="Name9" presStyleLbl="parChTrans1D2" presStyleIdx="3" presStyleCnt="7"/>
      <dgm:spPr/>
      <dgm:t>
        <a:bodyPr/>
        <a:lstStyle/>
        <a:p>
          <a:endParaRPr lang="en-US"/>
        </a:p>
      </dgm:t>
    </dgm:pt>
    <dgm:pt modelId="{5EEC5FDD-494A-4542-B080-25B411C982A2}" type="pres">
      <dgm:prSet presAssocID="{F1DDB50B-2666-44A2-A38E-62B547DBFDEB}" presName="connTx" presStyleLbl="parChTrans1D2" presStyleIdx="3" presStyleCnt="7"/>
      <dgm:spPr/>
      <dgm:t>
        <a:bodyPr/>
        <a:lstStyle/>
        <a:p>
          <a:endParaRPr lang="en-US"/>
        </a:p>
      </dgm:t>
    </dgm:pt>
    <dgm:pt modelId="{7C801424-94B7-4233-97E9-AAE849A336C8}" type="pres">
      <dgm:prSet presAssocID="{A8B23054-9376-49CC-811B-693833F2A4D2}" presName="node" presStyleLbl="node1" presStyleIdx="3" presStyleCnt="7">
        <dgm:presLayoutVars>
          <dgm:bulletEnabled val="1"/>
        </dgm:presLayoutVars>
      </dgm:prSet>
      <dgm:spPr/>
      <dgm:t>
        <a:bodyPr/>
        <a:lstStyle/>
        <a:p>
          <a:endParaRPr lang="en-CA"/>
        </a:p>
      </dgm:t>
    </dgm:pt>
    <dgm:pt modelId="{1BD1FC41-3AE7-4648-8CA1-4A933EEEB88C}" type="pres">
      <dgm:prSet presAssocID="{50F3F4A6-A119-478C-8B12-C8DE58D43641}" presName="Name9" presStyleLbl="parChTrans1D2" presStyleIdx="4" presStyleCnt="7"/>
      <dgm:spPr/>
      <dgm:t>
        <a:bodyPr/>
        <a:lstStyle/>
        <a:p>
          <a:endParaRPr lang="en-US"/>
        </a:p>
      </dgm:t>
    </dgm:pt>
    <dgm:pt modelId="{BB97F743-6D18-4C59-A650-15D8B3203A7A}" type="pres">
      <dgm:prSet presAssocID="{50F3F4A6-A119-478C-8B12-C8DE58D43641}" presName="connTx" presStyleLbl="parChTrans1D2" presStyleIdx="4" presStyleCnt="7"/>
      <dgm:spPr/>
      <dgm:t>
        <a:bodyPr/>
        <a:lstStyle/>
        <a:p>
          <a:endParaRPr lang="en-US"/>
        </a:p>
      </dgm:t>
    </dgm:pt>
    <dgm:pt modelId="{6D8BAF54-905A-4984-84F8-13BC041E239F}" type="pres">
      <dgm:prSet presAssocID="{D2F681E9-D0F2-45E3-813F-1DC291D96E75}" presName="node" presStyleLbl="node1" presStyleIdx="4" presStyleCnt="7">
        <dgm:presLayoutVars>
          <dgm:bulletEnabled val="1"/>
        </dgm:presLayoutVars>
      </dgm:prSet>
      <dgm:spPr/>
      <dgm:t>
        <a:bodyPr/>
        <a:lstStyle/>
        <a:p>
          <a:endParaRPr lang="en-CA"/>
        </a:p>
      </dgm:t>
    </dgm:pt>
    <dgm:pt modelId="{DAA20789-A1FE-4E9E-96FE-C29F13DF78AA}" type="pres">
      <dgm:prSet presAssocID="{C166B87A-0EFA-40AB-BB39-3F8EFB035FDF}" presName="Name9" presStyleLbl="parChTrans1D2" presStyleIdx="5" presStyleCnt="7"/>
      <dgm:spPr/>
      <dgm:t>
        <a:bodyPr/>
        <a:lstStyle/>
        <a:p>
          <a:endParaRPr lang="en-US"/>
        </a:p>
      </dgm:t>
    </dgm:pt>
    <dgm:pt modelId="{89DB5544-6FCC-4813-85C9-58525589348C}" type="pres">
      <dgm:prSet presAssocID="{C166B87A-0EFA-40AB-BB39-3F8EFB035FDF}" presName="connTx" presStyleLbl="parChTrans1D2" presStyleIdx="5" presStyleCnt="7"/>
      <dgm:spPr/>
      <dgm:t>
        <a:bodyPr/>
        <a:lstStyle/>
        <a:p>
          <a:endParaRPr lang="en-US"/>
        </a:p>
      </dgm:t>
    </dgm:pt>
    <dgm:pt modelId="{B86ECAF3-0D4D-498C-8BF1-443328B0461A}" type="pres">
      <dgm:prSet presAssocID="{2D8ADA3F-3604-496C-8C9D-DC9F7C9F7D40}" presName="node" presStyleLbl="node1" presStyleIdx="5" presStyleCnt="7">
        <dgm:presLayoutVars>
          <dgm:bulletEnabled val="1"/>
        </dgm:presLayoutVars>
      </dgm:prSet>
      <dgm:spPr/>
      <dgm:t>
        <a:bodyPr/>
        <a:lstStyle/>
        <a:p>
          <a:endParaRPr lang="en-CA"/>
        </a:p>
      </dgm:t>
    </dgm:pt>
    <dgm:pt modelId="{B8D1FCB0-A68F-469C-862B-4958B62EDA93}" type="pres">
      <dgm:prSet presAssocID="{2D6E4B37-2C30-4B6E-8108-4421A19828FA}" presName="Name9" presStyleLbl="parChTrans1D2" presStyleIdx="6" presStyleCnt="7"/>
      <dgm:spPr/>
      <dgm:t>
        <a:bodyPr/>
        <a:lstStyle/>
        <a:p>
          <a:endParaRPr lang="en-US"/>
        </a:p>
      </dgm:t>
    </dgm:pt>
    <dgm:pt modelId="{A4746110-5EA4-452E-BEB2-361C82058FD9}" type="pres">
      <dgm:prSet presAssocID="{2D6E4B37-2C30-4B6E-8108-4421A19828FA}" presName="connTx" presStyleLbl="parChTrans1D2" presStyleIdx="6" presStyleCnt="7"/>
      <dgm:spPr/>
      <dgm:t>
        <a:bodyPr/>
        <a:lstStyle/>
        <a:p>
          <a:endParaRPr lang="en-US"/>
        </a:p>
      </dgm:t>
    </dgm:pt>
    <dgm:pt modelId="{BB627CC5-CD75-4D7E-8590-6E46AE0B0876}" type="pres">
      <dgm:prSet presAssocID="{1CABA818-242E-47C8-899F-58E010AAE182}" presName="node" presStyleLbl="node1" presStyleIdx="6" presStyleCnt="7">
        <dgm:presLayoutVars>
          <dgm:bulletEnabled val="1"/>
        </dgm:presLayoutVars>
      </dgm:prSet>
      <dgm:spPr/>
      <dgm:t>
        <a:bodyPr/>
        <a:lstStyle/>
        <a:p>
          <a:endParaRPr lang="en-US"/>
        </a:p>
      </dgm:t>
    </dgm:pt>
  </dgm:ptLst>
  <dgm:cxnLst>
    <dgm:cxn modelId="{047CEB56-B00A-40BD-84AD-C560E8DEFF13}" srcId="{73253085-2A8C-46E3-AE88-3C414B16A398}" destId="{2D8ADA3F-3604-496C-8C9D-DC9F7C9F7D40}" srcOrd="5" destOrd="0" parTransId="{C166B87A-0EFA-40AB-BB39-3F8EFB035FDF}" sibTransId="{3329765E-293E-41BC-B795-3E0969F106DD}"/>
    <dgm:cxn modelId="{DEB3ADA9-FD2C-4B83-BB86-4AABE95DA19D}" type="presOf" srcId="{34DE4EA3-8D49-497B-A1F5-3917AB55CF58}" destId="{D5D976EE-47EA-4E10-A3B1-BAF0E4F7DCFC}" srcOrd="0" destOrd="0" presId="urn:microsoft.com/office/officeart/2005/8/layout/radial1"/>
    <dgm:cxn modelId="{E981807D-D6F2-4E66-9A5A-4B896BC02E02}" type="presOf" srcId="{2D6E4B37-2C30-4B6E-8108-4421A19828FA}" destId="{B8D1FCB0-A68F-469C-862B-4958B62EDA93}" srcOrd="0" destOrd="0" presId="urn:microsoft.com/office/officeart/2005/8/layout/radial1"/>
    <dgm:cxn modelId="{E6569BBE-D8D3-4D3D-B210-57B7AD6AA369}" type="presOf" srcId="{BBD5C82F-EACA-470A-970C-D5D665518C57}" destId="{A20C16E0-F01C-4965-B35D-D3A50DA8BC58}" srcOrd="0" destOrd="0" presId="urn:microsoft.com/office/officeart/2005/8/layout/radial1"/>
    <dgm:cxn modelId="{8A2A247E-E7A8-4001-81F5-47F310A3663A}" type="presOf" srcId="{1CABA818-242E-47C8-899F-58E010AAE182}" destId="{BB627CC5-CD75-4D7E-8590-6E46AE0B0876}" srcOrd="0" destOrd="0" presId="urn:microsoft.com/office/officeart/2005/8/layout/radial1"/>
    <dgm:cxn modelId="{23D1205B-B8BC-4D78-AF80-1C3D2093B756}" srcId="{73253085-2A8C-46E3-AE88-3C414B16A398}" destId="{A8B23054-9376-49CC-811B-693833F2A4D2}" srcOrd="3" destOrd="0" parTransId="{F1DDB50B-2666-44A2-A38E-62B547DBFDEB}" sibTransId="{9693A1B4-2B1F-4CC4-978A-9ADBAEC922BD}"/>
    <dgm:cxn modelId="{EA10807D-B756-41C5-823C-F9C7AECD352F}" type="presOf" srcId="{F1DDB50B-2666-44A2-A38E-62B547DBFDEB}" destId="{5EEC5FDD-494A-4542-B080-25B411C982A2}" srcOrd="1" destOrd="0" presId="urn:microsoft.com/office/officeart/2005/8/layout/radial1"/>
    <dgm:cxn modelId="{5AAE6A94-6B1D-4380-A297-E647273F87D5}" type="presOf" srcId="{A8B23054-9376-49CC-811B-693833F2A4D2}" destId="{7C801424-94B7-4233-97E9-AAE849A336C8}" srcOrd="0" destOrd="0" presId="urn:microsoft.com/office/officeart/2005/8/layout/radial1"/>
    <dgm:cxn modelId="{9E730DEF-3CBB-4237-AF5F-D92CC792C991}" type="presOf" srcId="{A88A72D4-3D41-4D28-BE9B-86E5AA3A6CD5}" destId="{1E4DCC18-F955-491E-9A50-BF469A9E471A}" srcOrd="0" destOrd="0" presId="urn:microsoft.com/office/officeart/2005/8/layout/radial1"/>
    <dgm:cxn modelId="{2B03159D-DF07-4D04-9850-89F4FA4C705A}" srcId="{73253085-2A8C-46E3-AE88-3C414B16A398}" destId="{A734AF2B-993B-44D5-B8FB-E393D6F7637C}" srcOrd="1" destOrd="0" parTransId="{C33D9B3B-0EAF-4504-8FA3-F06F3D9F1382}" sibTransId="{E5F7E0AF-1BB7-4164-8C53-D070D5836752}"/>
    <dgm:cxn modelId="{E1A447F6-1798-4199-86AD-2D4B7E1BD866}" type="presOf" srcId="{7245B4A8-11B9-4C41-99A6-B70FBBE8C141}" destId="{5FBEB2E9-085C-481C-AAF9-25C216E58CA1}" srcOrd="1" destOrd="0" presId="urn:microsoft.com/office/officeart/2005/8/layout/radial1"/>
    <dgm:cxn modelId="{DB3778AB-0C63-4BAA-99B9-4EDE266B3B0A}" type="presOf" srcId="{52B47756-8C21-42D4-8688-29D4D27FD8AC}" destId="{43EC2C7B-7E29-4A8C-8A45-C5EFC794CD91}" srcOrd="0" destOrd="0" presId="urn:microsoft.com/office/officeart/2005/8/layout/radial1"/>
    <dgm:cxn modelId="{AB1FEE9B-F151-4E36-A653-0133A069ED13}" type="presOf" srcId="{C33D9B3B-0EAF-4504-8FA3-F06F3D9F1382}" destId="{139A489C-F549-4296-ACCD-D48D7C3A0B4E}" srcOrd="1" destOrd="0" presId="urn:microsoft.com/office/officeart/2005/8/layout/radial1"/>
    <dgm:cxn modelId="{DB42F3FB-0534-49F7-9DC7-659FC17DABD8}" type="presOf" srcId="{D2F681E9-D0F2-45E3-813F-1DC291D96E75}" destId="{6D8BAF54-905A-4984-84F8-13BC041E239F}" srcOrd="0" destOrd="0" presId="urn:microsoft.com/office/officeart/2005/8/layout/radial1"/>
    <dgm:cxn modelId="{BE748B97-0B22-4503-99FB-F8FAE7C64BE5}" srcId="{73253085-2A8C-46E3-AE88-3C414B16A398}" destId="{BBD5C82F-EACA-470A-970C-D5D665518C57}" srcOrd="0" destOrd="0" parTransId="{52B47756-8C21-42D4-8688-29D4D27FD8AC}" sibTransId="{61DE4E13-B2F5-4D38-9506-24C27D0E40BA}"/>
    <dgm:cxn modelId="{514F7DEC-1D90-4464-8D03-A1330249DA65}" type="presOf" srcId="{52B47756-8C21-42D4-8688-29D4D27FD8AC}" destId="{D8A895CC-900B-4FA5-8D10-1A70355CE4FA}" srcOrd="1" destOrd="0" presId="urn:microsoft.com/office/officeart/2005/8/layout/radial1"/>
    <dgm:cxn modelId="{0E07D302-B400-4B96-B00F-CC7B677ABDFB}" type="presOf" srcId="{F1DDB50B-2666-44A2-A38E-62B547DBFDEB}" destId="{D2E23137-83A4-439B-B3D9-57A01607B700}" srcOrd="0" destOrd="0" presId="urn:microsoft.com/office/officeart/2005/8/layout/radial1"/>
    <dgm:cxn modelId="{DD393831-B43F-46D1-A018-6DF7C9898F8C}" type="presOf" srcId="{7245B4A8-11B9-4C41-99A6-B70FBBE8C141}" destId="{8EBC90F6-49CD-4A48-BD3A-44D208A8A7DA}" srcOrd="0" destOrd="0" presId="urn:microsoft.com/office/officeart/2005/8/layout/radial1"/>
    <dgm:cxn modelId="{9126E8D6-508D-4D7F-89C0-3B4DAB50D66C}" type="presOf" srcId="{A734AF2B-993B-44D5-B8FB-E393D6F7637C}" destId="{26F23E13-886D-4BE7-9FF7-145115F70BE7}" srcOrd="0" destOrd="0" presId="urn:microsoft.com/office/officeart/2005/8/layout/radial1"/>
    <dgm:cxn modelId="{23C34AD2-D6D5-4069-89FF-978E457465F0}" type="presOf" srcId="{C33D9B3B-0EAF-4504-8FA3-F06F3D9F1382}" destId="{D0C3951F-6CEE-4085-9B5D-EE6EC452B255}" srcOrd="0" destOrd="0" presId="urn:microsoft.com/office/officeart/2005/8/layout/radial1"/>
    <dgm:cxn modelId="{AB1C3DC6-011F-429A-9900-C9B37371DDB7}" srcId="{34DE4EA3-8D49-497B-A1F5-3917AB55CF58}" destId="{73253085-2A8C-46E3-AE88-3C414B16A398}" srcOrd="0" destOrd="0" parTransId="{F66CE5E0-BAEF-47B6-8696-20B841999A43}" sibTransId="{0D2E4541-7499-4580-B7E5-6ACEF51B486F}"/>
    <dgm:cxn modelId="{E007EF72-80F0-41A5-93B8-0F98ACE5BF30}" type="presOf" srcId="{C166B87A-0EFA-40AB-BB39-3F8EFB035FDF}" destId="{DAA20789-A1FE-4E9E-96FE-C29F13DF78AA}" srcOrd="0" destOrd="0" presId="urn:microsoft.com/office/officeart/2005/8/layout/radial1"/>
    <dgm:cxn modelId="{F6C9BA76-5C7D-4078-A603-83777F87348A}" type="presOf" srcId="{50F3F4A6-A119-478C-8B12-C8DE58D43641}" destId="{BB97F743-6D18-4C59-A650-15D8B3203A7A}" srcOrd="1" destOrd="0" presId="urn:microsoft.com/office/officeart/2005/8/layout/radial1"/>
    <dgm:cxn modelId="{56530C36-DFF5-4F05-80A7-0E41F781C312}" type="presOf" srcId="{2D8ADA3F-3604-496C-8C9D-DC9F7C9F7D40}" destId="{B86ECAF3-0D4D-498C-8BF1-443328B0461A}" srcOrd="0" destOrd="0" presId="urn:microsoft.com/office/officeart/2005/8/layout/radial1"/>
    <dgm:cxn modelId="{8DBB5012-B581-476B-9EDA-85D3F1D079C3}" srcId="{73253085-2A8C-46E3-AE88-3C414B16A398}" destId="{1CABA818-242E-47C8-899F-58E010AAE182}" srcOrd="6" destOrd="0" parTransId="{2D6E4B37-2C30-4B6E-8108-4421A19828FA}" sibTransId="{3D33CBE9-DB4A-4A5C-82B4-D86C2DA57531}"/>
    <dgm:cxn modelId="{146866E9-3622-4B47-970D-A866BB3A91FB}" srcId="{73253085-2A8C-46E3-AE88-3C414B16A398}" destId="{A88A72D4-3D41-4D28-BE9B-86E5AA3A6CD5}" srcOrd="2" destOrd="0" parTransId="{7245B4A8-11B9-4C41-99A6-B70FBBE8C141}" sibTransId="{31A8D866-AB7E-4152-9B17-BC92A6569D62}"/>
    <dgm:cxn modelId="{BD462DE2-4A0A-4FC4-BC7B-9B02B75E0ADD}" srcId="{73253085-2A8C-46E3-AE88-3C414B16A398}" destId="{D2F681E9-D0F2-45E3-813F-1DC291D96E75}" srcOrd="4" destOrd="0" parTransId="{50F3F4A6-A119-478C-8B12-C8DE58D43641}" sibTransId="{40A326E0-587A-4EAD-B1DF-1A8DFAF47FE3}"/>
    <dgm:cxn modelId="{8FE69C7E-BDF9-4310-B194-7B9309DB2A84}" type="presOf" srcId="{2D6E4B37-2C30-4B6E-8108-4421A19828FA}" destId="{A4746110-5EA4-452E-BEB2-361C82058FD9}" srcOrd="1" destOrd="0" presId="urn:microsoft.com/office/officeart/2005/8/layout/radial1"/>
    <dgm:cxn modelId="{E99787A5-E786-4FD5-8F73-51DD2EB3BD2E}" type="presOf" srcId="{73253085-2A8C-46E3-AE88-3C414B16A398}" destId="{14FE23C6-CE0F-4655-9EC4-2D35FAADAB98}" srcOrd="0" destOrd="0" presId="urn:microsoft.com/office/officeart/2005/8/layout/radial1"/>
    <dgm:cxn modelId="{33F2C9E6-F4D7-47E4-8568-ABDAE5BA7CF1}" type="presOf" srcId="{C166B87A-0EFA-40AB-BB39-3F8EFB035FDF}" destId="{89DB5544-6FCC-4813-85C9-58525589348C}" srcOrd="1" destOrd="0" presId="urn:microsoft.com/office/officeart/2005/8/layout/radial1"/>
    <dgm:cxn modelId="{F8D228A2-35CA-4ABC-AC6F-6CF1DD0FC230}" type="presOf" srcId="{50F3F4A6-A119-478C-8B12-C8DE58D43641}" destId="{1BD1FC41-3AE7-4648-8CA1-4A933EEEB88C}" srcOrd="0" destOrd="0" presId="urn:microsoft.com/office/officeart/2005/8/layout/radial1"/>
    <dgm:cxn modelId="{BDB91E00-6630-4A29-9333-EAA9E002E546}" type="presParOf" srcId="{D5D976EE-47EA-4E10-A3B1-BAF0E4F7DCFC}" destId="{14FE23C6-CE0F-4655-9EC4-2D35FAADAB98}" srcOrd="0" destOrd="0" presId="urn:microsoft.com/office/officeart/2005/8/layout/radial1"/>
    <dgm:cxn modelId="{903C0E75-EDED-4164-A117-11F229DA31AC}" type="presParOf" srcId="{D5D976EE-47EA-4E10-A3B1-BAF0E4F7DCFC}" destId="{43EC2C7B-7E29-4A8C-8A45-C5EFC794CD91}" srcOrd="1" destOrd="0" presId="urn:microsoft.com/office/officeart/2005/8/layout/radial1"/>
    <dgm:cxn modelId="{4CDAE9DB-78F3-46DC-A56C-6C78B132CA17}" type="presParOf" srcId="{43EC2C7B-7E29-4A8C-8A45-C5EFC794CD91}" destId="{D8A895CC-900B-4FA5-8D10-1A70355CE4FA}" srcOrd="0" destOrd="0" presId="urn:microsoft.com/office/officeart/2005/8/layout/radial1"/>
    <dgm:cxn modelId="{D4B33BEB-6B45-45FF-8324-1DF9A1B400EA}" type="presParOf" srcId="{D5D976EE-47EA-4E10-A3B1-BAF0E4F7DCFC}" destId="{A20C16E0-F01C-4965-B35D-D3A50DA8BC58}" srcOrd="2" destOrd="0" presId="urn:microsoft.com/office/officeart/2005/8/layout/radial1"/>
    <dgm:cxn modelId="{E9A9342B-38B0-4FA4-AB71-2975ED75CC45}" type="presParOf" srcId="{D5D976EE-47EA-4E10-A3B1-BAF0E4F7DCFC}" destId="{D0C3951F-6CEE-4085-9B5D-EE6EC452B255}" srcOrd="3" destOrd="0" presId="urn:microsoft.com/office/officeart/2005/8/layout/radial1"/>
    <dgm:cxn modelId="{2D5712FD-9A66-4F82-8EE6-C5AE03692AFC}" type="presParOf" srcId="{D0C3951F-6CEE-4085-9B5D-EE6EC452B255}" destId="{139A489C-F549-4296-ACCD-D48D7C3A0B4E}" srcOrd="0" destOrd="0" presId="urn:microsoft.com/office/officeart/2005/8/layout/radial1"/>
    <dgm:cxn modelId="{A2936CBC-ECAE-4E05-9D17-F160BE0B2A7C}" type="presParOf" srcId="{D5D976EE-47EA-4E10-A3B1-BAF0E4F7DCFC}" destId="{26F23E13-886D-4BE7-9FF7-145115F70BE7}" srcOrd="4" destOrd="0" presId="urn:microsoft.com/office/officeart/2005/8/layout/radial1"/>
    <dgm:cxn modelId="{19D0A1FA-C27B-4A47-9042-2024CAF4BE4B}" type="presParOf" srcId="{D5D976EE-47EA-4E10-A3B1-BAF0E4F7DCFC}" destId="{8EBC90F6-49CD-4A48-BD3A-44D208A8A7DA}" srcOrd="5" destOrd="0" presId="urn:microsoft.com/office/officeart/2005/8/layout/radial1"/>
    <dgm:cxn modelId="{F50A346C-9B28-4984-9E35-C0255775F541}" type="presParOf" srcId="{8EBC90F6-49CD-4A48-BD3A-44D208A8A7DA}" destId="{5FBEB2E9-085C-481C-AAF9-25C216E58CA1}" srcOrd="0" destOrd="0" presId="urn:microsoft.com/office/officeart/2005/8/layout/radial1"/>
    <dgm:cxn modelId="{96D085D0-69A1-430D-ABBE-A5FC19BBEC25}" type="presParOf" srcId="{D5D976EE-47EA-4E10-A3B1-BAF0E4F7DCFC}" destId="{1E4DCC18-F955-491E-9A50-BF469A9E471A}" srcOrd="6" destOrd="0" presId="urn:microsoft.com/office/officeart/2005/8/layout/radial1"/>
    <dgm:cxn modelId="{C2C01BF0-CA3F-4127-8FCC-E36E6B5E59C9}" type="presParOf" srcId="{D5D976EE-47EA-4E10-A3B1-BAF0E4F7DCFC}" destId="{D2E23137-83A4-439B-B3D9-57A01607B700}" srcOrd="7" destOrd="0" presId="urn:microsoft.com/office/officeart/2005/8/layout/radial1"/>
    <dgm:cxn modelId="{A68248F4-0942-4AB0-A7AB-123A43516530}" type="presParOf" srcId="{D2E23137-83A4-439B-B3D9-57A01607B700}" destId="{5EEC5FDD-494A-4542-B080-25B411C982A2}" srcOrd="0" destOrd="0" presId="urn:microsoft.com/office/officeart/2005/8/layout/radial1"/>
    <dgm:cxn modelId="{B73FB2F3-DC0D-40D5-84F0-4754AF21B068}" type="presParOf" srcId="{D5D976EE-47EA-4E10-A3B1-BAF0E4F7DCFC}" destId="{7C801424-94B7-4233-97E9-AAE849A336C8}" srcOrd="8" destOrd="0" presId="urn:microsoft.com/office/officeart/2005/8/layout/radial1"/>
    <dgm:cxn modelId="{54B609E3-FB16-4D84-A1EB-82AC0995DDBB}" type="presParOf" srcId="{D5D976EE-47EA-4E10-A3B1-BAF0E4F7DCFC}" destId="{1BD1FC41-3AE7-4648-8CA1-4A933EEEB88C}" srcOrd="9" destOrd="0" presId="urn:microsoft.com/office/officeart/2005/8/layout/radial1"/>
    <dgm:cxn modelId="{70FA0EE9-AA25-4864-A135-1B848E900944}" type="presParOf" srcId="{1BD1FC41-3AE7-4648-8CA1-4A933EEEB88C}" destId="{BB97F743-6D18-4C59-A650-15D8B3203A7A}" srcOrd="0" destOrd="0" presId="urn:microsoft.com/office/officeart/2005/8/layout/radial1"/>
    <dgm:cxn modelId="{DBD0209A-82D1-47BF-BFCB-7302ABEC9DDE}" type="presParOf" srcId="{D5D976EE-47EA-4E10-A3B1-BAF0E4F7DCFC}" destId="{6D8BAF54-905A-4984-84F8-13BC041E239F}" srcOrd="10" destOrd="0" presId="urn:microsoft.com/office/officeart/2005/8/layout/radial1"/>
    <dgm:cxn modelId="{FDE7C833-2FB9-4427-BA2A-C9F44C2E19C8}" type="presParOf" srcId="{D5D976EE-47EA-4E10-A3B1-BAF0E4F7DCFC}" destId="{DAA20789-A1FE-4E9E-96FE-C29F13DF78AA}" srcOrd="11" destOrd="0" presId="urn:microsoft.com/office/officeart/2005/8/layout/radial1"/>
    <dgm:cxn modelId="{59B6D39F-B344-455E-8977-215761770228}" type="presParOf" srcId="{DAA20789-A1FE-4E9E-96FE-C29F13DF78AA}" destId="{89DB5544-6FCC-4813-85C9-58525589348C}" srcOrd="0" destOrd="0" presId="urn:microsoft.com/office/officeart/2005/8/layout/radial1"/>
    <dgm:cxn modelId="{394BC643-12AD-4A5B-A29D-C3CDED086AD6}" type="presParOf" srcId="{D5D976EE-47EA-4E10-A3B1-BAF0E4F7DCFC}" destId="{B86ECAF3-0D4D-498C-8BF1-443328B0461A}" srcOrd="12" destOrd="0" presId="urn:microsoft.com/office/officeart/2005/8/layout/radial1"/>
    <dgm:cxn modelId="{231D272E-1291-4750-AD83-F33A4E849860}" type="presParOf" srcId="{D5D976EE-47EA-4E10-A3B1-BAF0E4F7DCFC}" destId="{B8D1FCB0-A68F-469C-862B-4958B62EDA93}" srcOrd="13" destOrd="0" presId="urn:microsoft.com/office/officeart/2005/8/layout/radial1"/>
    <dgm:cxn modelId="{1D80D302-5BD7-4FDD-9CA7-BDD8D4286920}" type="presParOf" srcId="{B8D1FCB0-A68F-469C-862B-4958B62EDA93}" destId="{A4746110-5EA4-452E-BEB2-361C82058FD9}" srcOrd="0" destOrd="0" presId="urn:microsoft.com/office/officeart/2005/8/layout/radial1"/>
    <dgm:cxn modelId="{CECDB528-C1F1-486C-AD93-8CE6F1DA66D8}" type="presParOf" srcId="{D5D976EE-47EA-4E10-A3B1-BAF0E4F7DCFC}" destId="{BB627CC5-CD75-4D7E-8590-6E46AE0B0876}"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E23C6-CE0F-4655-9EC4-2D35FAADAB98}">
      <dsp:nvSpPr>
        <dsp:cNvPr id="0" name=""/>
        <dsp:cNvSpPr/>
      </dsp:nvSpPr>
      <dsp:spPr>
        <a:xfrm>
          <a:off x="3662956" y="1784367"/>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CA" sz="2900" kern="1200" dirty="0" smtClean="0"/>
            <a:t>Topic</a:t>
          </a:r>
          <a:endParaRPr lang="en-CA" sz="2900" kern="1200" dirty="0"/>
        </a:p>
      </dsp:txBody>
      <dsp:txXfrm>
        <a:off x="3835518" y="1956929"/>
        <a:ext cx="833201" cy="833201"/>
      </dsp:txXfrm>
    </dsp:sp>
    <dsp:sp modelId="{43EC2C7B-7E29-4A8C-8A45-C5EFC794CD91}">
      <dsp:nvSpPr>
        <dsp:cNvPr id="0" name=""/>
        <dsp:cNvSpPr/>
      </dsp:nvSpPr>
      <dsp:spPr>
        <a:xfrm rot="16200000">
          <a:off x="3957417" y="1477196"/>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237383" y="1474931"/>
        <a:ext cx="29470" cy="29470"/>
      </dsp:txXfrm>
    </dsp:sp>
    <dsp:sp modelId="{A20C16E0-F01C-4965-B35D-D3A50DA8BC58}">
      <dsp:nvSpPr>
        <dsp:cNvPr id="0" name=""/>
        <dsp:cNvSpPr/>
      </dsp:nvSpPr>
      <dsp:spPr>
        <a:xfrm>
          <a:off x="3662956" y="16639"/>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t>1</a:t>
          </a:r>
        </a:p>
        <a:p>
          <a:pPr lvl="0" algn="ctr" defTabSz="533400">
            <a:lnSpc>
              <a:spcPct val="90000"/>
            </a:lnSpc>
            <a:spcBef>
              <a:spcPct val="0"/>
            </a:spcBef>
            <a:spcAft>
              <a:spcPct val="35000"/>
            </a:spcAft>
          </a:pPr>
          <a:r>
            <a:rPr lang="en-CA" sz="1200" kern="1200" dirty="0" smtClean="0"/>
            <a:t>Listing</a:t>
          </a:r>
          <a:endParaRPr lang="en-CA" sz="1200" kern="1200" dirty="0"/>
        </a:p>
      </dsp:txBody>
      <dsp:txXfrm>
        <a:off x="3835518" y="189201"/>
        <a:ext cx="833201" cy="833201"/>
      </dsp:txXfrm>
    </dsp:sp>
    <dsp:sp modelId="{D0C3951F-6CEE-4085-9B5D-EE6EC452B255}">
      <dsp:nvSpPr>
        <dsp:cNvPr id="0" name=""/>
        <dsp:cNvSpPr/>
      </dsp:nvSpPr>
      <dsp:spPr>
        <a:xfrm rot="19285714">
          <a:off x="4648450" y="1809979"/>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928416" y="1807714"/>
        <a:ext cx="29470" cy="29470"/>
      </dsp:txXfrm>
    </dsp:sp>
    <dsp:sp modelId="{26F23E13-886D-4BE7-9FF7-145115F70BE7}">
      <dsp:nvSpPr>
        <dsp:cNvPr id="0" name=""/>
        <dsp:cNvSpPr/>
      </dsp:nvSpPr>
      <dsp:spPr>
        <a:xfrm>
          <a:off x="5045021" y="682207"/>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t>2</a:t>
          </a:r>
        </a:p>
        <a:p>
          <a:pPr lvl="0" algn="ctr" defTabSz="533400">
            <a:lnSpc>
              <a:spcPct val="90000"/>
            </a:lnSpc>
            <a:spcBef>
              <a:spcPct val="0"/>
            </a:spcBef>
            <a:spcAft>
              <a:spcPct val="35000"/>
            </a:spcAft>
          </a:pPr>
          <a:r>
            <a:rPr lang="en-CA" sz="1200" kern="1200" dirty="0" smtClean="0"/>
            <a:t>Ordering and sorting</a:t>
          </a:r>
          <a:endParaRPr lang="en-CA" sz="1200" kern="1200" dirty="0"/>
        </a:p>
      </dsp:txBody>
      <dsp:txXfrm>
        <a:off x="5217583" y="854769"/>
        <a:ext cx="833201" cy="833201"/>
      </dsp:txXfrm>
    </dsp:sp>
    <dsp:sp modelId="{8EBC90F6-49CD-4A48-BD3A-44D208A8A7DA}">
      <dsp:nvSpPr>
        <dsp:cNvPr id="0" name=""/>
        <dsp:cNvSpPr/>
      </dsp:nvSpPr>
      <dsp:spPr>
        <a:xfrm rot="771429">
          <a:off x="4819121" y="2557738"/>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099087" y="2555473"/>
        <a:ext cx="29470" cy="29470"/>
      </dsp:txXfrm>
    </dsp:sp>
    <dsp:sp modelId="{1E4DCC18-F955-491E-9A50-BF469A9E471A}">
      <dsp:nvSpPr>
        <dsp:cNvPr id="0" name=""/>
        <dsp:cNvSpPr/>
      </dsp:nvSpPr>
      <dsp:spPr>
        <a:xfrm>
          <a:off x="5386363" y="2177723"/>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smtClean="0"/>
            <a:t>3</a:t>
          </a:r>
          <a:endParaRPr lang="en-CA" sz="1200" kern="1200" dirty="0" smtClean="0"/>
        </a:p>
        <a:p>
          <a:pPr lvl="0" algn="ctr" defTabSz="533400">
            <a:lnSpc>
              <a:spcPct val="90000"/>
            </a:lnSpc>
            <a:spcBef>
              <a:spcPct val="0"/>
            </a:spcBef>
            <a:spcAft>
              <a:spcPct val="35000"/>
            </a:spcAft>
          </a:pPr>
          <a:r>
            <a:rPr lang="en-CA" sz="1200" kern="1200" dirty="0" smtClean="0"/>
            <a:t>Matching</a:t>
          </a:r>
          <a:endParaRPr lang="en-CA" sz="1200" kern="1200"/>
        </a:p>
      </dsp:txBody>
      <dsp:txXfrm>
        <a:off x="5558925" y="2350285"/>
        <a:ext cx="833201" cy="833201"/>
      </dsp:txXfrm>
    </dsp:sp>
    <dsp:sp modelId="{D2E23137-83A4-439B-B3D9-57A01607B700}">
      <dsp:nvSpPr>
        <dsp:cNvPr id="0" name=""/>
        <dsp:cNvSpPr/>
      </dsp:nvSpPr>
      <dsp:spPr>
        <a:xfrm rot="3857143">
          <a:off x="4340912" y="3157393"/>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620878" y="3155128"/>
        <a:ext cx="29470" cy="29470"/>
      </dsp:txXfrm>
    </dsp:sp>
    <dsp:sp modelId="{7C801424-94B7-4233-97E9-AAE849A336C8}">
      <dsp:nvSpPr>
        <dsp:cNvPr id="0" name=""/>
        <dsp:cNvSpPr/>
      </dsp:nvSpPr>
      <dsp:spPr>
        <a:xfrm>
          <a:off x="4429944" y="3377034"/>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t>4</a:t>
          </a:r>
        </a:p>
        <a:p>
          <a:pPr lvl="0" algn="ctr" defTabSz="533400">
            <a:lnSpc>
              <a:spcPct val="90000"/>
            </a:lnSpc>
            <a:spcBef>
              <a:spcPct val="0"/>
            </a:spcBef>
            <a:spcAft>
              <a:spcPct val="35000"/>
            </a:spcAft>
          </a:pPr>
          <a:r>
            <a:rPr lang="en-CA" sz="1200" kern="1200" dirty="0" smtClean="0"/>
            <a:t>Comparing</a:t>
          </a:r>
          <a:endParaRPr lang="en-CA" sz="1200" kern="1200" dirty="0"/>
        </a:p>
      </dsp:txBody>
      <dsp:txXfrm>
        <a:off x="4602506" y="3549596"/>
        <a:ext cx="833201" cy="833201"/>
      </dsp:txXfrm>
    </dsp:sp>
    <dsp:sp modelId="{1BD1FC41-3AE7-4648-8CA1-4A933EEEB88C}">
      <dsp:nvSpPr>
        <dsp:cNvPr id="0" name=""/>
        <dsp:cNvSpPr/>
      </dsp:nvSpPr>
      <dsp:spPr>
        <a:xfrm rot="6942857">
          <a:off x="3573923" y="3157393"/>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3853889" y="3155128"/>
        <a:ext cx="29470" cy="29470"/>
      </dsp:txXfrm>
    </dsp:sp>
    <dsp:sp modelId="{6D8BAF54-905A-4984-84F8-13BC041E239F}">
      <dsp:nvSpPr>
        <dsp:cNvPr id="0" name=""/>
        <dsp:cNvSpPr/>
      </dsp:nvSpPr>
      <dsp:spPr>
        <a:xfrm>
          <a:off x="2895968" y="3377034"/>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t>5</a:t>
          </a:r>
        </a:p>
        <a:p>
          <a:pPr lvl="0" algn="ctr" defTabSz="533400">
            <a:lnSpc>
              <a:spcPct val="90000"/>
            </a:lnSpc>
            <a:spcBef>
              <a:spcPct val="0"/>
            </a:spcBef>
            <a:spcAft>
              <a:spcPct val="35000"/>
            </a:spcAft>
          </a:pPr>
          <a:r>
            <a:rPr lang="en-CA" sz="1200" kern="1200" dirty="0" smtClean="0"/>
            <a:t>Sharing personal experience</a:t>
          </a:r>
          <a:endParaRPr lang="en-CA" sz="1200" kern="1200" dirty="0"/>
        </a:p>
      </dsp:txBody>
      <dsp:txXfrm>
        <a:off x="3068530" y="3549596"/>
        <a:ext cx="833201" cy="833201"/>
      </dsp:txXfrm>
    </dsp:sp>
    <dsp:sp modelId="{DAA20789-A1FE-4E9E-96FE-C29F13DF78AA}">
      <dsp:nvSpPr>
        <dsp:cNvPr id="0" name=""/>
        <dsp:cNvSpPr/>
      </dsp:nvSpPr>
      <dsp:spPr>
        <a:xfrm rot="10028571">
          <a:off x="3095714" y="2557738"/>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3375680" y="2555473"/>
        <a:ext cx="29470" cy="29470"/>
      </dsp:txXfrm>
    </dsp:sp>
    <dsp:sp modelId="{B86ECAF3-0D4D-498C-8BF1-443328B0461A}">
      <dsp:nvSpPr>
        <dsp:cNvPr id="0" name=""/>
        <dsp:cNvSpPr/>
      </dsp:nvSpPr>
      <dsp:spPr>
        <a:xfrm>
          <a:off x="1939549" y="2177723"/>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t>6</a:t>
          </a:r>
        </a:p>
        <a:p>
          <a:pPr lvl="0" algn="ctr" defTabSz="533400">
            <a:lnSpc>
              <a:spcPct val="90000"/>
            </a:lnSpc>
            <a:spcBef>
              <a:spcPct val="0"/>
            </a:spcBef>
            <a:spcAft>
              <a:spcPct val="35000"/>
            </a:spcAft>
          </a:pPr>
          <a:r>
            <a:rPr lang="en-CA" sz="1200" kern="1200" dirty="0" smtClean="0"/>
            <a:t>Projects and creative tasks</a:t>
          </a:r>
          <a:endParaRPr lang="en-CA" sz="1200" kern="1200" dirty="0"/>
        </a:p>
      </dsp:txBody>
      <dsp:txXfrm>
        <a:off x="2112111" y="2350285"/>
        <a:ext cx="833201" cy="833201"/>
      </dsp:txXfrm>
    </dsp:sp>
    <dsp:sp modelId="{B8D1FCB0-A68F-469C-862B-4958B62EDA93}">
      <dsp:nvSpPr>
        <dsp:cNvPr id="0" name=""/>
        <dsp:cNvSpPr/>
      </dsp:nvSpPr>
      <dsp:spPr>
        <a:xfrm rot="13114286">
          <a:off x="3266385" y="1809979"/>
          <a:ext cx="589402" cy="24940"/>
        </a:xfrm>
        <a:custGeom>
          <a:avLst/>
          <a:gdLst/>
          <a:ahLst/>
          <a:cxnLst/>
          <a:rect l="0" t="0" r="0" b="0"/>
          <a:pathLst>
            <a:path>
              <a:moveTo>
                <a:pt x="0" y="12470"/>
              </a:moveTo>
              <a:lnTo>
                <a:pt x="589402" y="1247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3546351" y="1807714"/>
        <a:ext cx="29470" cy="29470"/>
      </dsp:txXfrm>
    </dsp:sp>
    <dsp:sp modelId="{BB627CC5-CD75-4D7E-8590-6E46AE0B0876}">
      <dsp:nvSpPr>
        <dsp:cNvPr id="0" name=""/>
        <dsp:cNvSpPr/>
      </dsp:nvSpPr>
      <dsp:spPr>
        <a:xfrm>
          <a:off x="2280891" y="682207"/>
          <a:ext cx="1178325" cy="117832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t>7</a:t>
          </a:r>
        </a:p>
        <a:p>
          <a:pPr lvl="0" algn="ctr" defTabSz="533400">
            <a:lnSpc>
              <a:spcPct val="90000"/>
            </a:lnSpc>
            <a:spcBef>
              <a:spcPct val="0"/>
            </a:spcBef>
            <a:spcAft>
              <a:spcPct val="35000"/>
            </a:spcAft>
          </a:pPr>
          <a:r>
            <a:rPr lang="en-CA" sz="1200" kern="1200" dirty="0" smtClean="0"/>
            <a:t>Problem solving</a:t>
          </a:r>
          <a:endParaRPr lang="en-CA" sz="1200" kern="1200" dirty="0"/>
        </a:p>
      </dsp:txBody>
      <dsp:txXfrm>
        <a:off x="2453453" y="854769"/>
        <a:ext cx="833201" cy="8332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12" charset="0"/>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12" charset="0"/>
              </a:defRPr>
            </a:lvl1pPr>
          </a:lstStyle>
          <a:p>
            <a:pPr>
              <a:defRPr/>
            </a:pPr>
            <a:fld id="{54DA7D91-5A63-4FFE-9208-F05D7906F7BE}" type="datetime1">
              <a:rPr lang="en-US"/>
              <a:pPr>
                <a:defRPr/>
              </a:pPr>
              <a:t>6/17/2017</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12" charset="0"/>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12" charset="0"/>
              </a:defRPr>
            </a:lvl1pPr>
          </a:lstStyle>
          <a:p>
            <a:pPr>
              <a:defRPr/>
            </a:pPr>
            <a:fld id="{9E919991-D91B-45A2-B11C-FAD451D2DC34}" type="slidenum">
              <a:rPr lang="en-CA"/>
              <a:pPr>
                <a:defRPr/>
              </a:pPr>
              <a:t>‹#›</a:t>
            </a:fld>
            <a:endParaRPr lang="en-CA"/>
          </a:p>
        </p:txBody>
      </p:sp>
    </p:spTree>
    <p:extLst>
      <p:ext uri="{BB962C8B-B14F-4D97-AF65-F5344CB8AC3E}">
        <p14:creationId xmlns:p14="http://schemas.microsoft.com/office/powerpoint/2010/main" val="2517612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12"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12" charset="0"/>
              </a:defRPr>
            </a:lvl1pPr>
          </a:lstStyle>
          <a:p>
            <a:pPr>
              <a:defRPr/>
            </a:pPr>
            <a:fld id="{832F7988-98E3-4CD3-9476-8E828D6ACBF1}" type="datetime1">
              <a:rPr lang="en-US"/>
              <a:pPr>
                <a:defRPr/>
              </a:pPr>
              <a:t>6/17/2017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12"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12" charset="0"/>
              </a:defRPr>
            </a:lvl1pPr>
          </a:lstStyle>
          <a:p>
            <a:pPr>
              <a:defRPr/>
            </a:pPr>
            <a:fld id="{759D8303-CB5C-4A74-B586-1AF2B538B6B8}" type="slidenum">
              <a:rPr lang="en-CA"/>
              <a:pPr>
                <a:defRPr/>
              </a:pPr>
              <a:t>‹#›</a:t>
            </a:fld>
            <a:endParaRPr lang="en-CA"/>
          </a:p>
        </p:txBody>
      </p:sp>
    </p:spTree>
    <p:extLst>
      <p:ext uri="{BB962C8B-B14F-4D97-AF65-F5344CB8AC3E}">
        <p14:creationId xmlns:p14="http://schemas.microsoft.com/office/powerpoint/2010/main" val="954159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a:lstStyle/>
          <a:p>
            <a:endParaRPr lang="es-ES" smtClean="0">
              <a:ea typeface="ＭＳ Ｐゴシック" pitchFamily="-112" charset="-128"/>
            </a:endParaRPr>
          </a:p>
        </p:txBody>
      </p:sp>
      <p:sp>
        <p:nvSpPr>
          <p:cNvPr id="74756" name="3 Marcador de número de diapositiva"/>
          <p:cNvSpPr>
            <a:spLocks noGrp="1"/>
          </p:cNvSpPr>
          <p:nvPr>
            <p:ph type="sldNum" sz="quarter" idx="5"/>
          </p:nvPr>
        </p:nvSpPr>
        <p:spPr bwMode="auto">
          <a:noFill/>
          <a:ln>
            <a:miter lim="800000"/>
            <a:headEnd/>
            <a:tailEnd/>
          </a:ln>
        </p:spPr>
        <p:txBody>
          <a:bodyPr/>
          <a:lstStyle/>
          <a:p>
            <a:fld id="{BC01AFBC-6DC0-4370-B784-312682271D01}" type="slidenum">
              <a:rPr lang="en-CA"/>
              <a:pPr/>
              <a:t>11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CA" smtClean="0">
              <a:ea typeface="ＭＳ Ｐゴシック" pitchFamily="-112"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222300DA-4BED-4EFB-B366-0873A3E746CE}" type="slidenum">
              <a:rPr lang="en-CA"/>
              <a:pPr/>
              <a:t>22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5" name="18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6"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7"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0" name="11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1" name="6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12"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4" name="13 Elipse"/>
          <p:cNvSpPr/>
          <p:nvPr userDrawn="1"/>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n-US" dirty="0"/>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dirty="0" smtClean="0"/>
              <a:t>Haga clic para modificar el estilo de título del patrón</a:t>
            </a:r>
            <a:endParaRPr lang="en-US" dirty="0"/>
          </a:p>
        </p:txBody>
      </p:sp>
      <p:sp>
        <p:nvSpPr>
          <p:cNvPr id="15" name="27 Marcador de fecha"/>
          <p:cNvSpPr>
            <a:spLocks noGrp="1"/>
          </p:cNvSpPr>
          <p:nvPr>
            <p:ph type="dt" sz="half" idx="10"/>
          </p:nvPr>
        </p:nvSpPr>
        <p:spPr/>
        <p:txBody>
          <a:bodyPr/>
          <a:lstStyle>
            <a:lvl1pPr>
              <a:defRPr smtClean="0"/>
            </a:lvl1pPr>
          </a:lstStyle>
          <a:p>
            <a:pPr>
              <a:defRPr/>
            </a:pPr>
            <a:fld id="{3AB0C729-8FC2-4727-BCA3-E3016E6FF5C9}" type="datetime1">
              <a:rPr lang="en-US"/>
              <a:pPr>
                <a:defRPr/>
              </a:pPr>
              <a:t>6/17/2017</a:t>
            </a:fld>
            <a:endParaRPr lang="en-CA"/>
          </a:p>
        </p:txBody>
      </p:sp>
      <p:sp>
        <p:nvSpPr>
          <p:cNvPr id="16" name="16 Marcador de pie de página"/>
          <p:cNvSpPr>
            <a:spLocks noGrp="1"/>
          </p:cNvSpPr>
          <p:nvPr>
            <p:ph type="ftr" sz="quarter" idx="11"/>
          </p:nvPr>
        </p:nvSpPr>
        <p:spPr/>
        <p:txBody>
          <a:bodyPr/>
          <a:lstStyle>
            <a:lvl1pPr>
              <a:defRPr smtClean="0"/>
            </a:lvl1pPr>
          </a:lstStyle>
          <a:p>
            <a:pPr>
              <a:defRPr/>
            </a:pPr>
            <a:endParaRPr lang="en-CA"/>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smtClean="0">
                <a:solidFill>
                  <a:srgbClr val="484979"/>
                </a:solidFill>
              </a:defRPr>
            </a:lvl1pPr>
          </a:lstStyle>
          <a:p>
            <a:pPr>
              <a:defRPr/>
            </a:pPr>
            <a:fld id="{25CACAFA-D66C-4261-A148-02BB994F8665}"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smtClean="0"/>
            </a:lvl1pPr>
          </a:lstStyle>
          <a:p>
            <a:pPr>
              <a:defRPr/>
            </a:pPr>
            <a:fld id="{730300A7-BB07-4D01-B5A3-A9EAB08CF57A}" type="datetime1">
              <a:rPr lang="en-US"/>
              <a:pPr>
                <a:defRPr/>
              </a:pPr>
              <a:t>6/17/2017</a:t>
            </a:fld>
            <a:endParaRPr lang="en-CA"/>
          </a:p>
        </p:txBody>
      </p:sp>
      <p:sp>
        <p:nvSpPr>
          <p:cNvPr id="5" name="4 Marcador de pie de página"/>
          <p:cNvSpPr>
            <a:spLocks noGrp="1"/>
          </p:cNvSpPr>
          <p:nvPr>
            <p:ph type="ftr" sz="quarter" idx="11"/>
          </p:nvPr>
        </p:nvSpPr>
        <p:spPr/>
        <p:txBody>
          <a:bodyPr/>
          <a:lstStyle>
            <a:lvl1pPr>
              <a:defRPr smtClean="0"/>
            </a:lvl1pPr>
          </a:lstStyle>
          <a:p>
            <a:pPr>
              <a:defRPr/>
            </a:pPr>
            <a:endParaRPr lang="en-CA"/>
          </a:p>
        </p:txBody>
      </p:sp>
      <p:sp>
        <p:nvSpPr>
          <p:cNvPr id="6" name="5 Marcador de número de diapositiva"/>
          <p:cNvSpPr>
            <a:spLocks noGrp="1"/>
          </p:cNvSpPr>
          <p:nvPr>
            <p:ph type="sldNum" sz="quarter" idx="12"/>
          </p:nvPr>
        </p:nvSpPr>
        <p:spPr>
          <a:xfrm>
            <a:off x="4286250" y="1039813"/>
            <a:ext cx="514350" cy="460375"/>
          </a:xfrm>
        </p:spPr>
        <p:txBody>
          <a:bodyPr/>
          <a:lstStyle>
            <a:lvl1pPr>
              <a:defRPr smtClean="0"/>
            </a:lvl1pPr>
          </a:lstStyle>
          <a:p>
            <a:pPr>
              <a:defRPr/>
            </a:pPr>
            <a:fld id="{0450B632-8074-43D8-9C13-80A04D091ADC}"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5"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6" name="8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7"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8" name="1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9"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0" name="12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11" name="13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2" name="14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smtClean="0"/>
            </a:lvl1pPr>
          </a:lstStyle>
          <a:p>
            <a:pPr>
              <a:defRPr/>
            </a:pPr>
            <a:fld id="{7C04235B-6115-4893-A59E-DAD346880C4D}" type="slidenum">
              <a:rPr lang="en-CA"/>
              <a:pPr>
                <a:defRPr/>
              </a:pPr>
              <a:t>‹#›</a:t>
            </a:fld>
            <a:endParaRPr lang="en-CA"/>
          </a:p>
        </p:txBody>
      </p:sp>
      <p:sp>
        <p:nvSpPr>
          <p:cNvPr id="14" name="3 Marcador de fecha"/>
          <p:cNvSpPr>
            <a:spLocks noGrp="1"/>
          </p:cNvSpPr>
          <p:nvPr>
            <p:ph type="dt" sz="half" idx="11"/>
          </p:nvPr>
        </p:nvSpPr>
        <p:spPr/>
        <p:txBody>
          <a:bodyPr/>
          <a:lstStyle>
            <a:lvl1pPr>
              <a:defRPr smtClean="0"/>
            </a:lvl1pPr>
          </a:lstStyle>
          <a:p>
            <a:pPr>
              <a:defRPr/>
            </a:pPr>
            <a:fld id="{9812A1D7-A486-4BEF-9AAF-A4D9A371E97C}" type="datetime1">
              <a:rPr lang="en-US"/>
              <a:pPr>
                <a:defRPr/>
              </a:pPr>
              <a:t>6/17/2017</a:t>
            </a:fld>
            <a:endParaRPr lang="en-CA"/>
          </a:p>
        </p:txBody>
      </p:sp>
      <p:sp>
        <p:nvSpPr>
          <p:cNvPr id="15" name="4 Marcador de pie de página"/>
          <p:cNvSpPr>
            <a:spLocks noGrp="1"/>
          </p:cNvSpPr>
          <p:nvPr>
            <p:ph type="ftr" sz="quarter" idx="12"/>
          </p:nvPr>
        </p:nvSpPr>
        <p:spPr/>
        <p:txBody>
          <a:bodyPr/>
          <a:lstStyle>
            <a:lvl1pPr>
              <a:defRPr smtClean="0"/>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752" y="142852"/>
            <a:ext cx="8534400" cy="928694"/>
          </a:xfrm>
        </p:spPr>
        <p:txBody>
          <a:bodyPr/>
          <a:lstStyle>
            <a:lvl1pPr>
              <a:defRPr b="1">
                <a:solidFill>
                  <a:schemeClr val="accent1"/>
                </a:solidFill>
              </a:defRPr>
            </a:lvl1p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301752" y="1527048"/>
            <a:ext cx="8503920" cy="4572000"/>
          </a:xfrm>
        </p:spPr>
        <p:txBody>
          <a:bodyPr/>
          <a:lstStyle>
            <a:lvl1pPr>
              <a:buClr>
                <a:schemeClr val="accent1"/>
              </a:buClr>
              <a:buSzPct val="100000"/>
              <a:defRPr/>
            </a:lvl1pPr>
            <a:lvl2pPr>
              <a:buClr>
                <a:schemeClr val="accent1"/>
              </a:buClr>
              <a:buFont typeface="Wingdings" pitchFamily="2" charset="2"/>
              <a:buChar char=""/>
              <a:defRPr>
                <a:solidFill>
                  <a:schemeClr val="accent1"/>
                </a:solidFill>
              </a:defRPr>
            </a:lvl2pPr>
            <a:lvl4pPr>
              <a:defRPr>
                <a:solidFill>
                  <a:schemeClr val="accent1"/>
                </a:solidFill>
              </a:defRPr>
            </a:lvl4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10"/>
          </p:nvPr>
        </p:nvSpPr>
        <p:spPr/>
        <p:txBody>
          <a:bodyPr/>
          <a:lstStyle>
            <a:lvl1pPr>
              <a:defRPr smtClean="0"/>
            </a:lvl1pPr>
          </a:lstStyle>
          <a:p>
            <a:pPr>
              <a:defRPr/>
            </a:pPr>
            <a:fld id="{F5861E4C-B48C-4958-9CAB-F0DF7A6D903A}" type="datetime1">
              <a:rPr lang="en-US"/>
              <a:pPr>
                <a:defRPr/>
              </a:pPr>
              <a:t>6/17/2017</a:t>
            </a:fld>
            <a:endParaRPr lang="en-CA"/>
          </a:p>
        </p:txBody>
      </p:sp>
      <p:sp>
        <p:nvSpPr>
          <p:cNvPr id="5" name="4 Marcador de pie de página"/>
          <p:cNvSpPr>
            <a:spLocks noGrp="1"/>
          </p:cNvSpPr>
          <p:nvPr>
            <p:ph type="ftr" sz="quarter" idx="11"/>
          </p:nvPr>
        </p:nvSpPr>
        <p:spPr/>
        <p:txBody>
          <a:bodyPr/>
          <a:lstStyle>
            <a:lvl1pPr>
              <a:defRPr smtClean="0"/>
            </a:lvl1pPr>
          </a:lstStyle>
          <a:p>
            <a:pPr>
              <a:defRPr/>
            </a:pPr>
            <a:endParaRPr lang="en-CA"/>
          </a:p>
        </p:txBody>
      </p:sp>
      <p:sp>
        <p:nvSpPr>
          <p:cNvPr id="6" name="5 Marcador de número de diapositiva"/>
          <p:cNvSpPr>
            <a:spLocks noGrp="1"/>
          </p:cNvSpPr>
          <p:nvPr>
            <p:ph type="sldNum" sz="quarter" idx="12"/>
          </p:nvPr>
        </p:nvSpPr>
        <p:spPr/>
        <p:txBody>
          <a:bodyPr/>
          <a:lstStyle>
            <a:lvl1pPr>
              <a:defRPr smtClean="0"/>
            </a:lvl1pPr>
          </a:lstStyle>
          <a:p>
            <a:pPr>
              <a:defRPr/>
            </a:pPr>
            <a:fld id="{4B1B26EF-2B20-4AA7-A1E8-230C067009B8}" type="slidenum">
              <a:rPr lang="en-CA"/>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7"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8" name="18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9" name="11 Rectángulo"/>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0" name="12 Rectángulo"/>
          <p:cNvSpPr>
            <a:spLocks noChangeArrowheads="1"/>
          </p:cNvSpPr>
          <p:nvPr/>
        </p:nvSpPr>
        <p:spPr bwMode="auto">
          <a:xfrm>
            <a:off x="146050" y="6391275"/>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1" name="1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2" name="7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13" name="9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4" name="10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1" cap="none" baseline="0">
                <a:solidFill>
                  <a:srgbClr val="FFFFFF"/>
                </a:solidFill>
              </a:defRPr>
            </a:lvl1pPr>
          </a:lstStyle>
          <a:p>
            <a:r>
              <a:rPr lang="es-ES" dirty="0" smtClean="0"/>
              <a:t>Haga clic para modificar el estilo de título del patrón</a:t>
            </a:r>
            <a:endParaRPr lang="en-US" dirty="0"/>
          </a:p>
        </p:txBody>
      </p:sp>
      <p:sp>
        <p:nvSpPr>
          <p:cNvPr id="15" name="4 Marcador de pie de página"/>
          <p:cNvSpPr>
            <a:spLocks noGrp="1"/>
          </p:cNvSpPr>
          <p:nvPr>
            <p:ph type="ftr" sz="quarter" idx="10"/>
          </p:nvPr>
        </p:nvSpPr>
        <p:spPr/>
        <p:txBody>
          <a:bodyPr/>
          <a:lstStyle>
            <a:lvl1pPr>
              <a:defRPr smtClean="0"/>
            </a:lvl1pPr>
          </a:lstStyle>
          <a:p>
            <a:pPr>
              <a:defRPr/>
            </a:pPr>
            <a:endParaRPr lang="en-CA"/>
          </a:p>
        </p:txBody>
      </p:sp>
      <p:sp>
        <p:nvSpPr>
          <p:cNvPr id="16" name="3 Marcador de fecha"/>
          <p:cNvSpPr>
            <a:spLocks noGrp="1"/>
          </p:cNvSpPr>
          <p:nvPr>
            <p:ph type="dt" sz="half" idx="11"/>
          </p:nvPr>
        </p:nvSpPr>
        <p:spPr/>
        <p:txBody>
          <a:bodyPr/>
          <a:lstStyle>
            <a:lvl1pPr>
              <a:defRPr smtClean="0"/>
            </a:lvl1pPr>
          </a:lstStyle>
          <a:p>
            <a:pPr>
              <a:defRPr/>
            </a:pPr>
            <a:fld id="{12ED6450-EB04-4185-8CA4-B6C91DCCE7FE}" type="datetime1">
              <a:rPr lang="en-US"/>
              <a:pPr>
                <a:defRPr/>
              </a:pPr>
              <a:t>6/17/2017</a:t>
            </a:fld>
            <a:endParaRPr lang="en-CA"/>
          </a:p>
        </p:txBody>
      </p:sp>
      <p:sp>
        <p:nvSpPr>
          <p:cNvPr id="17" name="5 Marcador de número de diapositiva"/>
          <p:cNvSpPr>
            <a:spLocks noGrp="1"/>
          </p:cNvSpPr>
          <p:nvPr>
            <p:ph type="sldNum" sz="quarter" idx="12"/>
          </p:nvPr>
        </p:nvSpPr>
        <p:spPr>
          <a:xfrm>
            <a:off x="4343400" y="2198688"/>
            <a:ext cx="457200" cy="441325"/>
          </a:xfrm>
        </p:spPr>
        <p:txBody>
          <a:bodyPr/>
          <a:lstStyle>
            <a:lvl1pPr>
              <a:defRPr smtClean="0">
                <a:solidFill>
                  <a:srgbClr val="484979"/>
                </a:solidFill>
              </a:defRPr>
            </a:lvl1pPr>
          </a:lstStyle>
          <a:p>
            <a:pPr>
              <a:defRPr/>
            </a:pPr>
            <a:fld id="{234F77F6-5017-4CD3-9AB8-4F5124DA567E}"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7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2" name="1 Título"/>
          <p:cNvSpPr>
            <a:spLocks noGrp="1"/>
          </p:cNvSpPr>
          <p:nvPr>
            <p:ph type="title"/>
          </p:nvPr>
        </p:nvSpPr>
        <p:spPr>
          <a:xfrm>
            <a:off x="301752" y="142852"/>
            <a:ext cx="8534400" cy="928694"/>
          </a:xfrm>
        </p:spPr>
        <p:txBody>
          <a:bodyPr/>
          <a:lstStyle/>
          <a:p>
            <a:r>
              <a:rPr lang="es-ES" dirty="0" smtClean="0"/>
              <a:t>Haga clic para modificar el estilo de título del patrón</a:t>
            </a:r>
            <a:endParaRPr lang="en-US" dirty="0"/>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smtClean="0"/>
            </a:lvl1pPr>
          </a:lstStyle>
          <a:p>
            <a:pPr>
              <a:defRPr/>
            </a:pPr>
            <a:fld id="{61B28282-156A-44AA-8863-3CC8F950A368}" type="datetime1">
              <a:rPr lang="en-US"/>
              <a:pPr>
                <a:defRPr/>
              </a:pPr>
              <a:t>6/17/2017</a:t>
            </a:fld>
            <a:endParaRPr lang="en-CA"/>
          </a:p>
        </p:txBody>
      </p:sp>
      <p:sp>
        <p:nvSpPr>
          <p:cNvPr id="7" name="5 Marcador de pie de página"/>
          <p:cNvSpPr>
            <a:spLocks noGrp="1"/>
          </p:cNvSpPr>
          <p:nvPr>
            <p:ph type="ftr" sz="quarter" idx="11"/>
          </p:nvPr>
        </p:nvSpPr>
        <p:spPr/>
        <p:txBody>
          <a:bodyPr/>
          <a:lstStyle>
            <a:lvl1pPr>
              <a:defRPr smtClean="0"/>
            </a:lvl1pPr>
          </a:lstStyle>
          <a:p>
            <a:pPr>
              <a:defRPr/>
            </a:pPr>
            <a:endParaRPr lang="en-CA"/>
          </a:p>
        </p:txBody>
      </p:sp>
      <p:sp>
        <p:nvSpPr>
          <p:cNvPr id="8" name="6 Marcador de número de diapositiva"/>
          <p:cNvSpPr>
            <a:spLocks noGrp="1"/>
          </p:cNvSpPr>
          <p:nvPr>
            <p:ph type="sldNum" sz="quarter" idx="12"/>
          </p:nvPr>
        </p:nvSpPr>
        <p:spPr>
          <a:xfrm>
            <a:off x="4286250" y="1039813"/>
            <a:ext cx="514350" cy="460375"/>
          </a:xfrm>
        </p:spPr>
        <p:txBody>
          <a:bodyPr/>
          <a:lstStyle>
            <a:lvl1pPr>
              <a:defRPr smtClean="0"/>
            </a:lvl1pPr>
          </a:lstStyle>
          <a:p>
            <a:pPr>
              <a:defRPr/>
            </a:pPr>
            <a:fld id="{FF59E575-8AE0-4A65-AA7D-FCC0EFC23857}"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9 Conector recto"/>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8"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0"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1"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2" name="10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4" name="14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15" name="1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6" name="24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7" name="2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a:xfrm>
            <a:off x="301752" y="142852"/>
            <a:ext cx="8534400" cy="928694"/>
          </a:xfrm>
        </p:spPr>
        <p:txBody>
          <a:bodyPr rtlCol="0"/>
          <a:lstStyle/>
          <a:p>
            <a:r>
              <a:rPr lang="es-ES" dirty="0" smtClean="0"/>
              <a:t>Haga clic para modificar el estilo de título del patrón</a:t>
            </a:r>
            <a:endParaRPr lang="en-US" dirty="0"/>
          </a:p>
        </p:txBody>
      </p:sp>
      <p:sp>
        <p:nvSpPr>
          <p:cNvPr id="18" name="6 Marcador de fecha"/>
          <p:cNvSpPr>
            <a:spLocks noGrp="1"/>
          </p:cNvSpPr>
          <p:nvPr>
            <p:ph type="dt" sz="half" idx="10"/>
          </p:nvPr>
        </p:nvSpPr>
        <p:spPr/>
        <p:txBody>
          <a:bodyPr/>
          <a:lstStyle>
            <a:lvl1pPr>
              <a:defRPr smtClean="0"/>
            </a:lvl1pPr>
          </a:lstStyle>
          <a:p>
            <a:pPr>
              <a:defRPr/>
            </a:pPr>
            <a:fld id="{62FE37DD-7B64-43FC-850E-40EB0D613666}" type="datetime1">
              <a:rPr lang="en-US"/>
              <a:pPr>
                <a:defRPr/>
              </a:pPr>
              <a:t>6/17/2017</a:t>
            </a:fld>
            <a:endParaRPr lang="en-CA"/>
          </a:p>
        </p:txBody>
      </p:sp>
      <p:sp>
        <p:nvSpPr>
          <p:cNvPr id="19" name="7 Marcador de pie de página"/>
          <p:cNvSpPr>
            <a:spLocks noGrp="1"/>
          </p:cNvSpPr>
          <p:nvPr>
            <p:ph type="ftr" sz="quarter" idx="11"/>
          </p:nvPr>
        </p:nvSpPr>
        <p:spPr>
          <a:xfrm>
            <a:off x="304800" y="6410325"/>
            <a:ext cx="3581400" cy="365125"/>
          </a:xfrm>
        </p:spPr>
        <p:txBody>
          <a:bodyPr/>
          <a:lstStyle>
            <a:lvl1pPr>
              <a:defRPr smtClean="0"/>
            </a:lvl1pPr>
          </a:lstStyle>
          <a:p>
            <a:pPr>
              <a:defRPr/>
            </a:pPr>
            <a:endParaRPr lang="en-CA"/>
          </a:p>
        </p:txBody>
      </p:sp>
      <p:sp>
        <p:nvSpPr>
          <p:cNvPr id="20" name="8 Marcador de número de diapositiva"/>
          <p:cNvSpPr>
            <a:spLocks noGrp="1"/>
          </p:cNvSpPr>
          <p:nvPr>
            <p:ph type="sldNum" sz="quarter" idx="12"/>
          </p:nvPr>
        </p:nvSpPr>
        <p:spPr>
          <a:xfrm>
            <a:off x="4343400" y="1042988"/>
            <a:ext cx="457200" cy="441325"/>
          </a:xfrm>
        </p:spPr>
        <p:txBody>
          <a:bodyPr/>
          <a:lstStyle>
            <a:lvl1pPr>
              <a:defRPr smtClean="0"/>
            </a:lvl1pPr>
          </a:lstStyle>
          <a:p>
            <a:pPr>
              <a:defRPr/>
            </a:pPr>
            <a:fld id="{A9EB536C-EEF4-4A68-B0C3-3BDD89139D6F}"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1752" y="142852"/>
            <a:ext cx="8534400" cy="928694"/>
          </a:xfrm>
        </p:spPr>
        <p:txBody>
          <a:bodyPr/>
          <a:lstStyle/>
          <a:p>
            <a:r>
              <a:rPr lang="es-ES" dirty="0" smtClean="0"/>
              <a:t>Haga clic para modificar el estilo de título del patrón</a:t>
            </a:r>
            <a:endParaRPr lang="en-US" dirty="0"/>
          </a:p>
        </p:txBody>
      </p:sp>
      <p:sp>
        <p:nvSpPr>
          <p:cNvPr id="3" name="13 Marcador de fecha"/>
          <p:cNvSpPr>
            <a:spLocks noGrp="1"/>
          </p:cNvSpPr>
          <p:nvPr>
            <p:ph type="dt" sz="half" idx="10"/>
          </p:nvPr>
        </p:nvSpPr>
        <p:spPr/>
        <p:txBody>
          <a:bodyPr/>
          <a:lstStyle>
            <a:lvl1pPr>
              <a:defRPr/>
            </a:lvl1pPr>
          </a:lstStyle>
          <a:p>
            <a:pPr>
              <a:defRPr/>
            </a:pPr>
            <a:fld id="{6D161A05-8E92-43A6-91A4-2B0752C9135C}" type="datetime1">
              <a:rPr lang="en-US"/>
              <a:pPr>
                <a:defRPr/>
              </a:pPr>
              <a:t>6/17/2017</a:t>
            </a:fld>
            <a:endParaRPr lang="en-CA"/>
          </a:p>
        </p:txBody>
      </p:sp>
      <p:sp>
        <p:nvSpPr>
          <p:cNvPr id="4" name="2 Marcador de pie de página"/>
          <p:cNvSpPr>
            <a:spLocks noGrp="1"/>
          </p:cNvSpPr>
          <p:nvPr>
            <p:ph type="ftr" sz="quarter" idx="11"/>
          </p:nvPr>
        </p:nvSpPr>
        <p:spPr/>
        <p:txBody>
          <a:bodyPr/>
          <a:lstStyle>
            <a:lvl1pPr>
              <a:defRPr/>
            </a:lvl1pPr>
          </a:lstStyle>
          <a:p>
            <a:pPr>
              <a:defRPr/>
            </a:pPr>
            <a:endParaRPr lang="en-CA"/>
          </a:p>
        </p:txBody>
      </p:sp>
      <p:sp>
        <p:nvSpPr>
          <p:cNvPr id="5" name="5 Marcador de número de diapositiva"/>
          <p:cNvSpPr>
            <a:spLocks noGrp="1"/>
          </p:cNvSpPr>
          <p:nvPr>
            <p:ph type="sldNum" sz="quarter" idx="13"/>
          </p:nvPr>
        </p:nvSpPr>
        <p:spPr/>
        <p:txBody>
          <a:bodyPr/>
          <a:lstStyle>
            <a:lvl1pPr>
              <a:defRPr/>
            </a:lvl1pPr>
          </a:lstStyle>
          <a:p>
            <a:pPr>
              <a:defRPr/>
            </a:pPr>
            <a:fld id="{CB54B691-6873-4F63-878C-F71C675EA25F}" type="slidenum">
              <a:rPr lang="en-CA"/>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3" name="7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4"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5"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6" name="4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7" name="5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8" name="5 Marcador de número de diapositiva"/>
          <p:cNvSpPr txBox="1">
            <a:spLocks/>
          </p:cNvSpPr>
          <p:nvPr userDrawn="1"/>
        </p:nvSpPr>
        <p:spPr>
          <a:xfrm>
            <a:off x="4357688" y="1027113"/>
            <a:ext cx="461962" cy="473075"/>
          </a:xfrm>
          <a:prstGeom prst="rect">
            <a:avLst/>
          </a:prstGeom>
        </p:spPr>
        <p:txBody>
          <a:bodyPr lIns="45720" rIns="45720" anchor="ctr">
            <a:normAutofit/>
          </a:bodyPr>
          <a:lstStyle/>
          <a:p>
            <a:pPr algn="ctr">
              <a:defRPr/>
            </a:pPr>
            <a:fld id="{4973412F-E13C-4B59-BFE6-F9F0243A13D8}" type="slidenum">
              <a:rPr lang="es-ES" sz="1600">
                <a:solidFill>
                  <a:schemeClr val="accent1"/>
                </a:solidFill>
              </a:rPr>
              <a:pPr algn="ctr">
                <a:defRPr/>
              </a:pPr>
              <a:t>‹#›</a:t>
            </a:fld>
            <a:endParaRPr lang="es-ES" sz="1600">
              <a:solidFill>
                <a:schemeClr val="accent1"/>
              </a:solidFill>
            </a:endParaRPr>
          </a:p>
        </p:txBody>
      </p:sp>
      <p:sp>
        <p:nvSpPr>
          <p:cNvPr id="9" name="1 Marcador de fecha"/>
          <p:cNvSpPr>
            <a:spLocks noGrp="1"/>
          </p:cNvSpPr>
          <p:nvPr>
            <p:ph type="dt" sz="half" idx="10"/>
          </p:nvPr>
        </p:nvSpPr>
        <p:spPr/>
        <p:txBody>
          <a:bodyPr/>
          <a:lstStyle>
            <a:lvl1pPr>
              <a:defRPr smtClean="0"/>
            </a:lvl1pPr>
          </a:lstStyle>
          <a:p>
            <a:pPr>
              <a:defRPr/>
            </a:pPr>
            <a:fld id="{1E022AD1-2E1C-42F6-9E40-A7527F22F23B}" type="datetime1">
              <a:rPr lang="en-US"/>
              <a:pPr>
                <a:defRPr/>
              </a:pPr>
              <a:t>6/17/2017</a:t>
            </a:fld>
            <a:endParaRPr lang="en-CA"/>
          </a:p>
        </p:txBody>
      </p:sp>
      <p:sp>
        <p:nvSpPr>
          <p:cNvPr id="10" name="2 Marcador de pie de página"/>
          <p:cNvSpPr>
            <a:spLocks noGrp="1"/>
          </p:cNvSpPr>
          <p:nvPr>
            <p:ph type="ftr" sz="quarter" idx="11"/>
          </p:nvPr>
        </p:nvSpPr>
        <p:spPr/>
        <p:txBody>
          <a:bodyPr/>
          <a:lstStyle>
            <a:lvl1pPr>
              <a:defRPr smtClean="0"/>
            </a:lvl1pPr>
          </a:lstStyle>
          <a:p>
            <a:pPr>
              <a:defRPr/>
            </a:pP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18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6"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7"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8" name="15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9"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0"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1" name="7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2" name="8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13"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4" name="10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5" name="20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smtClean="0">
                <a:solidFill>
                  <a:srgbClr val="484979"/>
                </a:solidFill>
              </a:defRPr>
            </a:lvl1pPr>
          </a:lstStyle>
          <a:p>
            <a:pPr>
              <a:defRPr/>
            </a:pPr>
            <a:fld id="{1E894970-0E09-4FDD-AF06-6279BDC73BAB}" type="slidenum">
              <a:rPr lang="en-CA"/>
              <a:pPr>
                <a:defRPr/>
              </a:pPr>
              <a:t>‹#›</a:t>
            </a:fld>
            <a:endParaRPr lang="en-CA"/>
          </a:p>
        </p:txBody>
      </p:sp>
      <p:sp>
        <p:nvSpPr>
          <p:cNvPr id="17" name="4 Marcador de fecha"/>
          <p:cNvSpPr>
            <a:spLocks noGrp="1"/>
          </p:cNvSpPr>
          <p:nvPr>
            <p:ph type="dt" sz="half" idx="11"/>
          </p:nvPr>
        </p:nvSpPr>
        <p:spPr/>
        <p:txBody>
          <a:bodyPr/>
          <a:lstStyle>
            <a:lvl1pPr>
              <a:defRPr smtClean="0"/>
            </a:lvl1pPr>
          </a:lstStyle>
          <a:p>
            <a:pPr>
              <a:defRPr/>
            </a:pPr>
            <a:fld id="{282259B0-58FE-479A-AA36-6C3BB6EB5E74}" type="datetime1">
              <a:rPr lang="en-US"/>
              <a:pPr>
                <a:defRPr/>
              </a:pPr>
              <a:t>6/17/2017</a:t>
            </a:fld>
            <a:endParaRPr lang="en-CA"/>
          </a:p>
        </p:txBody>
      </p:sp>
      <p:sp>
        <p:nvSpPr>
          <p:cNvPr id="18" name="5 Marcador de pie de página"/>
          <p:cNvSpPr>
            <a:spLocks noGrp="1"/>
          </p:cNvSpPr>
          <p:nvPr>
            <p:ph type="ftr" sz="quarter" idx="12"/>
          </p:nvPr>
        </p:nvSpPr>
        <p:spPr>
          <a:xfrm>
            <a:off x="301625" y="6410325"/>
            <a:ext cx="3382963" cy="366713"/>
          </a:xfrm>
        </p:spPr>
        <p:txBody>
          <a:bodyPr/>
          <a:lstStyle>
            <a:lvl1pPr>
              <a:defRPr smtClean="0"/>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2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6"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7"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8"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9"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0" name="1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1"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2"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3"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4" name="12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5" name="2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smtClean="0"/>
            </a:lvl1pPr>
          </a:lstStyle>
          <a:p>
            <a:pPr>
              <a:defRPr/>
            </a:pPr>
            <a:fld id="{AC162F4E-ED9C-49AD-857A-9C29C15C6BB7}" type="slidenum">
              <a:rPr lang="en-CA"/>
              <a:pPr>
                <a:defRPr/>
              </a:pPr>
              <a:t>‹#›</a:t>
            </a:fld>
            <a:endParaRPr lang="en-CA"/>
          </a:p>
        </p:txBody>
      </p:sp>
      <p:sp>
        <p:nvSpPr>
          <p:cNvPr id="17" name="4 Marcador de fecha"/>
          <p:cNvSpPr>
            <a:spLocks noGrp="1"/>
          </p:cNvSpPr>
          <p:nvPr>
            <p:ph type="dt" sz="half" idx="11"/>
          </p:nvPr>
        </p:nvSpPr>
        <p:spPr>
          <a:xfrm>
            <a:off x="5788025" y="6405563"/>
            <a:ext cx="3044825" cy="365125"/>
          </a:xfrm>
        </p:spPr>
        <p:txBody>
          <a:bodyPr/>
          <a:lstStyle>
            <a:lvl1pPr>
              <a:defRPr smtClean="0"/>
            </a:lvl1pPr>
          </a:lstStyle>
          <a:p>
            <a:pPr>
              <a:defRPr/>
            </a:pPr>
            <a:fld id="{DF981CFE-9DDD-40AD-A558-2FFB45F72914}" type="datetime1">
              <a:rPr lang="en-US"/>
              <a:pPr>
                <a:defRPr/>
              </a:pPr>
              <a:t>6/17/2017</a:t>
            </a:fld>
            <a:endParaRPr lang="en-CA"/>
          </a:p>
        </p:txBody>
      </p:sp>
      <p:sp>
        <p:nvSpPr>
          <p:cNvPr id="18" name="5 Marcador de pie de página"/>
          <p:cNvSpPr>
            <a:spLocks noGrp="1"/>
          </p:cNvSpPr>
          <p:nvPr>
            <p:ph type="ftr" sz="quarter" idx="12"/>
          </p:nvPr>
        </p:nvSpPr>
        <p:spPr>
          <a:xfrm>
            <a:off x="301625" y="6410325"/>
            <a:ext cx="3584575" cy="366713"/>
          </a:xfrm>
        </p:spPr>
        <p:txBody>
          <a:bodyPr/>
          <a:lstStyle>
            <a:lvl1pPr>
              <a:defRPr smtClean="0"/>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9" name="8 Rectángulo"/>
          <p:cNvSpPr>
            <a:spLocks noChangeArrowheads="1"/>
          </p:cNvSpPr>
          <p:nvPr/>
        </p:nvSpPr>
        <p:spPr bwMode="auto">
          <a:xfrm>
            <a:off x="149225" y="6388100"/>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p>
        </p:txBody>
      </p:sp>
      <p:sp>
        <p:nvSpPr>
          <p:cNvPr id="14" name="13 Marcador de fecha"/>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43C7E9BB-388C-4A04-B317-CAD4BD2093B6}" type="datetime1">
              <a:rPr lang="en-US"/>
              <a:pPr>
                <a:defRPr/>
              </a:pPr>
              <a:t>6/17/2017</a:t>
            </a:fld>
            <a:endParaRPr lang="en-CA"/>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FFFFFF"/>
                </a:solidFill>
              </a:defRPr>
            </a:lvl1pPr>
          </a:lstStyle>
          <a:p>
            <a:pPr>
              <a:defRPr/>
            </a:pPr>
            <a:endParaRPr lang="en-CA"/>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ＭＳ Ｐゴシック" pitchFamily="-65" charset="-128"/>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12" charset="-128"/>
            </a:endParaRPr>
          </a:p>
        </p:txBody>
      </p:sp>
      <p:sp>
        <p:nvSpPr>
          <p:cNvPr id="1037" name="21 Marcador de título"/>
          <p:cNvSpPr>
            <a:spLocks noGrp="1"/>
          </p:cNvSpPr>
          <p:nvPr>
            <p:ph type="title"/>
          </p:nvPr>
        </p:nvSpPr>
        <p:spPr bwMode="auto">
          <a:xfrm>
            <a:off x="301625" y="142875"/>
            <a:ext cx="85344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8" name="12 Marcador de texto"/>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0" name="5 Marcador de número de diapositiva"/>
          <p:cNvSpPr>
            <a:spLocks noGrp="1"/>
          </p:cNvSpPr>
          <p:nvPr>
            <p:ph type="sldNum" sz="quarter" idx="12"/>
          </p:nvPr>
        </p:nvSpPr>
        <p:spPr>
          <a:xfrm>
            <a:off x="4357688" y="1027113"/>
            <a:ext cx="461962" cy="47307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chemeClr val="accent1"/>
                </a:solidFill>
              </a:defRPr>
            </a:lvl1pPr>
          </a:lstStyle>
          <a:p>
            <a:pPr>
              <a:defRPr/>
            </a:pPr>
            <a:fld id="{437F234B-52D1-4E63-A532-6C83751CA5D6}" type="slidenum">
              <a:rPr lang="en-CA"/>
              <a:pPr>
                <a:defRPr/>
              </a:pPr>
              <a:t>‹#›</a:t>
            </a:fld>
            <a:endParaRPr lang="es-E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2" r:id="rId6"/>
    <p:sldLayoutId id="2147483848" r:id="rId7"/>
    <p:sldLayoutId id="2147483849" r:id="rId8"/>
    <p:sldLayoutId id="2147483850" r:id="rId9"/>
    <p:sldLayoutId id="2147483851" r:id="rId10"/>
    <p:sldLayoutId id="2147483852" r:id="rId11"/>
  </p:sldLayoutIdLst>
  <p:hf hdr="0" ftr="0" dt="0"/>
  <p:txStyles>
    <p:titleStyle>
      <a:lvl1pPr algn="ctr" rtl="0" eaLnBrk="0" fontAlgn="base" hangingPunct="0">
        <a:spcBef>
          <a:spcPct val="0"/>
        </a:spcBef>
        <a:spcAft>
          <a:spcPct val="0"/>
        </a:spcAft>
        <a:defRPr sz="3300" b="1" kern="1200">
          <a:solidFill>
            <a:schemeClr val="accent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300" b="1">
          <a:solidFill>
            <a:schemeClr val="accent1"/>
          </a:solidFill>
          <a:latin typeface="Calibri" pitchFamily="34" charset="0"/>
          <a:ea typeface="ＭＳ Ｐゴシック" pitchFamily="-112" charset="-128"/>
          <a:cs typeface="ＭＳ Ｐゴシック" pitchFamily="-112" charset="-128"/>
        </a:defRPr>
      </a:lvl2pPr>
      <a:lvl3pPr algn="ctr" rtl="0" eaLnBrk="0" fontAlgn="base" hangingPunct="0">
        <a:spcBef>
          <a:spcPct val="0"/>
        </a:spcBef>
        <a:spcAft>
          <a:spcPct val="0"/>
        </a:spcAft>
        <a:defRPr sz="3300" b="1">
          <a:solidFill>
            <a:schemeClr val="accent1"/>
          </a:solidFill>
          <a:latin typeface="Calibri" pitchFamily="34" charset="0"/>
          <a:ea typeface="ＭＳ Ｐゴシック" pitchFamily="-112" charset="-128"/>
          <a:cs typeface="ＭＳ Ｐゴシック" pitchFamily="-112" charset="-128"/>
        </a:defRPr>
      </a:lvl3pPr>
      <a:lvl4pPr algn="ctr" rtl="0" eaLnBrk="0" fontAlgn="base" hangingPunct="0">
        <a:spcBef>
          <a:spcPct val="0"/>
        </a:spcBef>
        <a:spcAft>
          <a:spcPct val="0"/>
        </a:spcAft>
        <a:defRPr sz="3300" b="1">
          <a:solidFill>
            <a:schemeClr val="accent1"/>
          </a:solidFill>
          <a:latin typeface="Calibri" pitchFamily="34" charset="0"/>
          <a:ea typeface="ＭＳ Ｐゴシック" pitchFamily="-112" charset="-128"/>
          <a:cs typeface="ＭＳ Ｐゴシック" pitchFamily="-112" charset="-128"/>
        </a:defRPr>
      </a:lvl4pPr>
      <a:lvl5pPr algn="ctr" rtl="0" eaLnBrk="0" fontAlgn="base" hangingPunct="0">
        <a:spcBef>
          <a:spcPct val="0"/>
        </a:spcBef>
        <a:spcAft>
          <a:spcPct val="0"/>
        </a:spcAft>
        <a:defRPr sz="3300" b="1">
          <a:solidFill>
            <a:schemeClr val="accent1"/>
          </a:solidFill>
          <a:latin typeface="Calibri" pitchFamily="34" charset="0"/>
          <a:ea typeface="ＭＳ Ｐゴシック" pitchFamily="-112" charset="-128"/>
          <a:cs typeface="ＭＳ Ｐゴシック" pitchFamily="-112" charset="-128"/>
        </a:defRPr>
      </a:lvl5pPr>
      <a:lvl6pPr marL="457200" algn="ctr" rtl="0" fontAlgn="base">
        <a:spcBef>
          <a:spcPct val="0"/>
        </a:spcBef>
        <a:spcAft>
          <a:spcPct val="0"/>
        </a:spcAft>
        <a:defRPr sz="3300" b="1">
          <a:solidFill>
            <a:schemeClr val="accent1"/>
          </a:solidFill>
          <a:latin typeface="Calibri" pitchFamily="34" charset="0"/>
        </a:defRPr>
      </a:lvl6pPr>
      <a:lvl7pPr marL="914400" algn="ctr" rtl="0" fontAlgn="base">
        <a:spcBef>
          <a:spcPct val="0"/>
        </a:spcBef>
        <a:spcAft>
          <a:spcPct val="0"/>
        </a:spcAft>
        <a:defRPr sz="3300" b="1">
          <a:solidFill>
            <a:schemeClr val="accent1"/>
          </a:solidFill>
          <a:latin typeface="Calibri" pitchFamily="34" charset="0"/>
        </a:defRPr>
      </a:lvl7pPr>
      <a:lvl8pPr marL="1371600" algn="ctr" rtl="0" fontAlgn="base">
        <a:spcBef>
          <a:spcPct val="0"/>
        </a:spcBef>
        <a:spcAft>
          <a:spcPct val="0"/>
        </a:spcAft>
        <a:defRPr sz="3300" b="1">
          <a:solidFill>
            <a:schemeClr val="accent1"/>
          </a:solidFill>
          <a:latin typeface="Calibri" pitchFamily="34" charset="0"/>
        </a:defRPr>
      </a:lvl8pPr>
      <a:lvl9pPr marL="1828800" algn="ctr" rtl="0" fontAlgn="base">
        <a:spcBef>
          <a:spcPct val="0"/>
        </a:spcBef>
        <a:spcAft>
          <a:spcPct val="0"/>
        </a:spcAft>
        <a:defRPr sz="3300" b="1">
          <a:solidFill>
            <a:schemeClr val="accent1"/>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100000"/>
        <a:buFont typeface="Wingdings 2" pitchFamily="-112" charset="2"/>
        <a:buChar char=""/>
        <a:defRPr sz="2700" kern="1200">
          <a:solidFill>
            <a:schemeClr val="tx1"/>
          </a:solidFill>
          <a:latin typeface="+mn-lt"/>
          <a:ea typeface="ＭＳ Ｐゴシック" pitchFamily="-112" charset="-128"/>
          <a:cs typeface="ＭＳ Ｐゴシック" pitchFamily="-112" charset="-128"/>
        </a:defRPr>
      </a:lvl1pPr>
      <a:lvl2pPr marL="547688" indent="-273050" algn="l" rtl="0" eaLnBrk="0" fontAlgn="base" hangingPunct="0">
        <a:spcBef>
          <a:spcPct val="20000"/>
        </a:spcBef>
        <a:spcAft>
          <a:spcPct val="0"/>
        </a:spcAft>
        <a:buClr>
          <a:schemeClr val="accent1"/>
        </a:buClr>
        <a:buSzPct val="70000"/>
        <a:buFont typeface="Wingdings" pitchFamily="-112" charset="2"/>
        <a:buChar char=""/>
        <a:defRPr sz="2200" kern="1200">
          <a:solidFill>
            <a:schemeClr val="accent1"/>
          </a:solidFill>
          <a:latin typeface="+mn-lt"/>
          <a:ea typeface="ＭＳ Ｐゴシック" pitchFamily="-112" charset="-128"/>
          <a:cs typeface="+mn-cs"/>
        </a:defRPr>
      </a:lvl2pPr>
      <a:lvl3pPr marL="822325" indent="-228600" algn="l" rtl="0" eaLnBrk="0" fontAlgn="base" hangingPunct="0">
        <a:spcBef>
          <a:spcPct val="20000"/>
        </a:spcBef>
        <a:spcAft>
          <a:spcPct val="0"/>
        </a:spcAft>
        <a:buClr>
          <a:schemeClr val="accent1"/>
        </a:buClr>
        <a:buSzPct val="100000"/>
        <a:buFont typeface="Arial" charset="0"/>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ct val="20000"/>
        </a:spcBef>
        <a:spcAft>
          <a:spcPct val="0"/>
        </a:spcAft>
        <a:buClr>
          <a:srgbClr val="53548A"/>
        </a:buClr>
        <a:buSzPct val="60000"/>
        <a:buFont typeface="Wingdings" pitchFamily="-112" charset="2"/>
        <a:buChar char=""/>
        <a:defRPr sz="2000" kern="1200">
          <a:solidFill>
            <a:schemeClr val="tx2"/>
          </a:solidFill>
          <a:latin typeface="+mn-lt"/>
          <a:ea typeface="ＭＳ Ｐゴシック" pitchFamily="-112" charset="-128"/>
          <a:cs typeface="+mn-cs"/>
        </a:defRPr>
      </a:lvl4pPr>
      <a:lvl5pPr marL="1371600" indent="-228600" algn="l" rtl="0" eaLnBrk="0" fontAlgn="base" hangingPunct="0">
        <a:spcBef>
          <a:spcPct val="20000"/>
        </a:spcBef>
        <a:spcAft>
          <a:spcPct val="0"/>
        </a:spcAft>
        <a:buClr>
          <a:srgbClr val="53548A"/>
        </a:buClr>
        <a:buChar char="•"/>
        <a:defRPr kern="1200">
          <a:solidFill>
            <a:schemeClr val="tx1"/>
          </a:solidFill>
          <a:latin typeface="+mn-lt"/>
          <a:ea typeface="ＭＳ Ｐゴシック" pitchFamily="-112"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extutor.c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LGs5fo9-DO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language.ca/display_page.asp?page_id=206"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language.ca/display_page.asp?page_id=318"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psa.ab.ca/PhysicianSearch/SearchResults.aspx?City=Edmonton&amp;OnlyShowAccepting=1&amp;Specialists=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anguage.ca/display_page.asp?page_id=259" TargetMode="External"/><Relationship Id="rId2" Type="http://schemas.openxmlformats.org/officeDocument/2006/relationships/hyperlink" Target="http://www.cal.org/caela/esl_resources/briefs/multilevel.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riting.colostate.edu/guides/teaching/esl/printformat.cfm?printformat=y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pearsonlongman.com/ae/download/adulted/multilevel_monograph.pdf" TargetMode="External"/><Relationship Id="rId2" Type="http://schemas.openxmlformats.org/officeDocument/2006/relationships/hyperlink" Target="http://www.cal.org/caela/esl_resources/briefs/multilevel.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eaLnBrk="1" hangingPunct="1">
              <a:defRPr/>
            </a:pPr>
            <a:r>
              <a:rPr lang="en-CA" sz="3800" smtClean="0"/>
              <a:t>Planning for and Instructing </a:t>
            </a:r>
            <a:br>
              <a:rPr lang="en-CA" sz="3800" smtClean="0"/>
            </a:br>
            <a:r>
              <a:rPr lang="en-CA" sz="3800" smtClean="0"/>
              <a:t>Multilevel Classes Using the </a:t>
            </a:r>
            <a:br>
              <a:rPr lang="en-CA" sz="3800" smtClean="0"/>
            </a:br>
            <a:r>
              <a:rPr lang="en-CA" sz="3800" smtClean="0"/>
              <a:t>Canadian Language Benchmarks</a:t>
            </a:r>
            <a:endParaRPr lang="es-ES" sz="3800" smtClean="0"/>
          </a:p>
        </p:txBody>
      </p:sp>
      <p:pic>
        <p:nvPicPr>
          <p:cNvPr id="12291" name="Picture 2"/>
          <p:cNvPicPr>
            <a:picLocks noChangeAspect="1" noChangeArrowheads="1"/>
          </p:cNvPicPr>
          <p:nvPr/>
        </p:nvPicPr>
        <p:blipFill>
          <a:blip r:embed="rId2" cstate="print"/>
          <a:srcRect/>
          <a:stretch>
            <a:fillRect/>
          </a:stretch>
        </p:blipFill>
        <p:spPr bwMode="auto">
          <a:xfrm>
            <a:off x="2214563" y="2857500"/>
            <a:ext cx="4840287" cy="3432175"/>
          </a:xfrm>
          <a:prstGeom prst="rect">
            <a:avLst/>
          </a:prstGeom>
          <a:noFill/>
          <a:ln w="9525">
            <a:noFill/>
            <a:miter lim="800000"/>
            <a:headEnd/>
            <a:tailEnd/>
          </a:ln>
        </p:spPr>
      </p:pic>
      <p:sp>
        <p:nvSpPr>
          <p:cNvPr id="12292" name="7 Marcador de número de diapositiva"/>
          <p:cNvSpPr>
            <a:spLocks noGrp="1"/>
          </p:cNvSpPr>
          <p:nvPr>
            <p:ph type="sldNum" sz="quarter" idx="12"/>
          </p:nvPr>
        </p:nvSpPr>
        <p:spPr bwMode="auto">
          <a:noFill/>
          <a:ln>
            <a:miter lim="800000"/>
            <a:headEnd/>
            <a:tailEnd/>
          </a:ln>
        </p:spPr>
        <p:txBody>
          <a:bodyPr/>
          <a:lstStyle/>
          <a:p>
            <a:fld id="{A1ECFFC3-2C27-4325-890D-79E9D373ECB9}" type="slidenum">
              <a:rPr lang="en-CA"/>
              <a:pPr/>
              <a:t>1</a:t>
            </a:fld>
            <a:endParaRPr lang="en-CA"/>
          </a:p>
        </p:txBody>
      </p:sp>
      <p:pic>
        <p:nvPicPr>
          <p:cNvPr id="12293" name="Picture 2"/>
          <p:cNvPicPr>
            <a:picLocks noChangeAspect="1" noChangeArrowheads="1"/>
          </p:cNvPicPr>
          <p:nvPr/>
        </p:nvPicPr>
        <p:blipFill>
          <a:blip r:embed="rId3" cstate="print"/>
          <a:srcRect/>
          <a:stretch>
            <a:fillRect/>
          </a:stretch>
        </p:blipFill>
        <p:spPr bwMode="auto">
          <a:xfrm>
            <a:off x="1928813" y="2786063"/>
            <a:ext cx="5356225" cy="353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301625" y="142875"/>
            <a:ext cx="8534400" cy="928688"/>
          </a:xfrm>
        </p:spPr>
        <p:txBody>
          <a:bodyPr/>
          <a:lstStyle/>
          <a:p>
            <a:pPr eaLnBrk="1" hangingPunct="1"/>
            <a:r>
              <a:rPr lang="es-ES" smtClean="0"/>
              <a:t>Task Generator Example Tasks </a:t>
            </a:r>
            <a:r>
              <a:rPr lang="es-ES" sz="2400" smtClean="0"/>
              <a:t>(cont’d.)</a:t>
            </a:r>
          </a:p>
        </p:txBody>
      </p:sp>
      <p:sp>
        <p:nvSpPr>
          <p:cNvPr id="21507" name="3 Marcador de contenido"/>
          <p:cNvSpPr>
            <a:spLocks noGrp="1"/>
          </p:cNvSpPr>
          <p:nvPr>
            <p:ph sz="quarter" idx="1"/>
          </p:nvPr>
        </p:nvSpPr>
        <p:spPr>
          <a:xfrm>
            <a:off x="301625" y="1643063"/>
            <a:ext cx="8556625" cy="4572000"/>
          </a:xfrm>
        </p:spPr>
        <p:txBody>
          <a:bodyPr/>
          <a:lstStyle/>
          <a:p>
            <a:pPr marL="514350" indent="-514350" eaLnBrk="1" hangingPunct="1">
              <a:lnSpc>
                <a:spcPct val="80000"/>
              </a:lnSpc>
              <a:spcBef>
                <a:spcPts val="600"/>
              </a:spcBef>
              <a:spcAft>
                <a:spcPts val="600"/>
              </a:spcAft>
              <a:buFont typeface="Calibri" pitchFamily="-112" charset="0"/>
              <a:buAutoNum type="arabicPeriod" startAt="7"/>
            </a:pPr>
            <a:r>
              <a:rPr lang="en-CA" b="1" smtClean="0"/>
              <a:t>Problem-solving: puzzles, logic problems, prediction</a:t>
            </a:r>
          </a:p>
          <a:p>
            <a:pPr marL="514350" indent="-514350" eaLnBrk="1" hangingPunct="1">
              <a:lnSpc>
                <a:spcPct val="80000"/>
              </a:lnSpc>
              <a:spcBef>
                <a:spcPts val="600"/>
              </a:spcBef>
              <a:spcAft>
                <a:spcPts val="600"/>
              </a:spcAft>
              <a:buFont typeface="Calibri" pitchFamily="-112" charset="0"/>
              <a:buAutoNum type="arabicPeriod" startAt="7"/>
            </a:pPr>
            <a:endParaRPr lang="es-ES" b="1" smtClean="0"/>
          </a:p>
          <a:p>
            <a:pPr marL="547688" lvl="2" eaLnBrk="1" hangingPunct="1">
              <a:lnSpc>
                <a:spcPct val="80000"/>
              </a:lnSpc>
              <a:spcBef>
                <a:spcPts val="600"/>
              </a:spcBef>
              <a:spcAft>
                <a:spcPts val="600"/>
              </a:spcAft>
              <a:buSzPct val="95000"/>
              <a:buFont typeface="Wingdings 2" pitchFamily="-112" charset="2"/>
              <a:buChar char=""/>
            </a:pPr>
            <a:r>
              <a:rPr lang="en-CA" sz="2700" smtClean="0"/>
              <a:t>With a supermarket flyer and a limit of 25 dollars, plan a dinner for four. </a:t>
            </a:r>
          </a:p>
          <a:p>
            <a:pPr marL="547688" lvl="2" eaLnBrk="1" hangingPunct="1">
              <a:lnSpc>
                <a:spcPct val="80000"/>
              </a:lnSpc>
              <a:spcBef>
                <a:spcPts val="600"/>
              </a:spcBef>
              <a:spcAft>
                <a:spcPts val="600"/>
              </a:spcAft>
              <a:buSzPct val="95000"/>
              <a:buFont typeface="Wingdings 2" pitchFamily="-112" charset="2"/>
              <a:buChar char=""/>
            </a:pPr>
            <a:endParaRPr lang="es-ES" sz="2700" smtClean="0"/>
          </a:p>
          <a:p>
            <a:pPr marL="547688" lvl="2" eaLnBrk="1" hangingPunct="1">
              <a:lnSpc>
                <a:spcPct val="80000"/>
              </a:lnSpc>
              <a:spcBef>
                <a:spcPts val="600"/>
              </a:spcBef>
              <a:spcAft>
                <a:spcPts val="600"/>
              </a:spcAft>
              <a:buSzPct val="95000"/>
              <a:buFont typeface="Wingdings 2" pitchFamily="-112" charset="2"/>
              <a:buChar char=""/>
            </a:pPr>
            <a:r>
              <a:rPr lang="en-CA" sz="2700" smtClean="0"/>
              <a:t>What are the advantages and disadvantages of  ‘fast food’?</a:t>
            </a:r>
            <a:endParaRPr lang="es-ES" sz="2700" smtClean="0"/>
          </a:p>
          <a:p>
            <a:pPr marL="547688" lvl="2" eaLnBrk="1" hangingPunct="1">
              <a:spcBef>
                <a:spcPts val="600"/>
              </a:spcBef>
              <a:spcAft>
                <a:spcPts val="600"/>
              </a:spcAft>
              <a:buSzPct val="95000"/>
              <a:buFont typeface="Wingdings 2" pitchFamily="-112" charset="2"/>
              <a:buChar char=""/>
            </a:pPr>
            <a:endParaRPr lang="en-CA" smtClean="0"/>
          </a:p>
        </p:txBody>
      </p:sp>
      <p:sp>
        <p:nvSpPr>
          <p:cNvPr id="21508" name="5 Marcador de número de diapositiva"/>
          <p:cNvSpPr>
            <a:spLocks noGrp="1"/>
          </p:cNvSpPr>
          <p:nvPr>
            <p:ph type="sldNum" sz="quarter" idx="12"/>
          </p:nvPr>
        </p:nvSpPr>
        <p:spPr bwMode="auto">
          <a:noFill/>
          <a:ln>
            <a:miter lim="800000"/>
            <a:headEnd/>
            <a:tailEnd/>
          </a:ln>
        </p:spPr>
        <p:txBody>
          <a:bodyPr/>
          <a:lstStyle/>
          <a:p>
            <a:fld id="{0130B4FF-C0DC-4BEB-BCB8-CA698D56BEE7}" type="slidenum">
              <a:rPr lang="es-ES"/>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301625" y="142875"/>
            <a:ext cx="8534400" cy="1071563"/>
          </a:xfrm>
        </p:spPr>
        <p:txBody>
          <a:bodyPr/>
          <a:lstStyle/>
          <a:p>
            <a:pPr eaLnBrk="1" hangingPunct="1">
              <a:lnSpc>
                <a:spcPct val="80000"/>
              </a:lnSpc>
            </a:pPr>
            <a:r>
              <a:rPr lang="es-ES" sz="2800" smtClean="0"/>
              <a:t>Framework 2. Skehan’s (1998) Theoretical Framework </a:t>
            </a:r>
            <a:br>
              <a:rPr lang="es-ES" sz="2800" smtClean="0"/>
            </a:br>
            <a:r>
              <a:rPr lang="es-ES" sz="2800" smtClean="0"/>
              <a:t>for Differentiated Instruction</a:t>
            </a:r>
          </a:p>
        </p:txBody>
      </p:sp>
      <p:sp>
        <p:nvSpPr>
          <p:cNvPr id="22531" name="3 Marcador de contenido"/>
          <p:cNvSpPr>
            <a:spLocks noGrp="1"/>
          </p:cNvSpPr>
          <p:nvPr>
            <p:ph sz="quarter" idx="1"/>
          </p:nvPr>
        </p:nvSpPr>
        <p:spPr>
          <a:xfrm>
            <a:off x="301625" y="1643063"/>
            <a:ext cx="8504238" cy="4714875"/>
          </a:xfrm>
        </p:spPr>
        <p:txBody>
          <a:bodyPr/>
          <a:lstStyle/>
          <a:p>
            <a:pPr eaLnBrk="1" hangingPunct="1">
              <a:lnSpc>
                <a:spcPct val="80000"/>
              </a:lnSpc>
              <a:spcBef>
                <a:spcPts val="600"/>
              </a:spcBef>
              <a:spcAft>
                <a:spcPts val="1200"/>
              </a:spcAft>
            </a:pPr>
            <a:r>
              <a:rPr lang="es-ES" smtClean="0"/>
              <a:t>Task difficulty is influenced by three main factors:</a:t>
            </a:r>
          </a:p>
          <a:p>
            <a:pPr marL="1035050" lvl="1" indent="-577850" eaLnBrk="1" hangingPunct="1">
              <a:lnSpc>
                <a:spcPct val="80000"/>
              </a:lnSpc>
              <a:spcBef>
                <a:spcPts val="600"/>
              </a:spcBef>
              <a:spcAft>
                <a:spcPts val="1200"/>
              </a:spcAft>
              <a:buFont typeface="Wingdings" pitchFamily="-112" charset="2"/>
              <a:buNone/>
            </a:pPr>
            <a:r>
              <a:rPr lang="en-CA" sz="2700" b="1" smtClean="0"/>
              <a:t>2.1</a:t>
            </a:r>
            <a:r>
              <a:rPr lang="en-CA" sz="2700" b="1" smtClean="0">
                <a:solidFill>
                  <a:schemeClr val="tx1"/>
                </a:solidFill>
              </a:rPr>
              <a:t>	Code (Linguistic) Complexity </a:t>
            </a:r>
            <a:r>
              <a:rPr lang="en-CA" sz="2700" smtClean="0">
                <a:solidFill>
                  <a:schemeClr val="tx1"/>
                </a:solidFill>
              </a:rPr>
              <a:t>				         - the language required to complete the task</a:t>
            </a:r>
          </a:p>
          <a:p>
            <a:pPr marL="1035050" lvl="1" indent="-577850" eaLnBrk="1" hangingPunct="1">
              <a:lnSpc>
                <a:spcPct val="80000"/>
              </a:lnSpc>
              <a:spcBef>
                <a:spcPts val="600"/>
              </a:spcBef>
              <a:spcAft>
                <a:spcPts val="1200"/>
              </a:spcAft>
              <a:buFont typeface="Wingdings" pitchFamily="-112" charset="2"/>
              <a:buNone/>
            </a:pPr>
            <a:r>
              <a:rPr lang="en-CA" sz="2700" b="1" smtClean="0"/>
              <a:t>2.2</a:t>
            </a:r>
            <a:r>
              <a:rPr lang="en-CA" sz="2700" b="1" smtClean="0">
                <a:solidFill>
                  <a:schemeClr val="tx1"/>
                </a:solidFill>
              </a:rPr>
              <a:t>	Cognitive Complexity </a:t>
            </a:r>
            <a:r>
              <a:rPr lang="en-CA" sz="2700" smtClean="0">
                <a:solidFill>
                  <a:schemeClr val="tx1"/>
                </a:solidFill>
              </a:rPr>
              <a:t>				   	 - the thinking skills required to complete the task </a:t>
            </a:r>
          </a:p>
          <a:p>
            <a:pPr marL="1035050" lvl="1" indent="-577850" eaLnBrk="1" hangingPunct="1">
              <a:lnSpc>
                <a:spcPct val="80000"/>
              </a:lnSpc>
              <a:spcBef>
                <a:spcPts val="600"/>
              </a:spcBef>
              <a:spcAft>
                <a:spcPts val="1200"/>
              </a:spcAft>
              <a:buFont typeface="Wingdings" pitchFamily="-112" charset="2"/>
              <a:buNone/>
            </a:pPr>
            <a:r>
              <a:rPr lang="en-CA" sz="2700" smtClean="0">
                <a:solidFill>
                  <a:schemeClr val="tx1"/>
                </a:solidFill>
              </a:rPr>
              <a:t>	</a:t>
            </a:r>
            <a:r>
              <a:rPr lang="en-CA" sz="2700" b="1" smtClean="0"/>
              <a:t>2.2.a. </a:t>
            </a:r>
            <a:r>
              <a:rPr lang="en-CA" sz="2700" b="1" smtClean="0">
                <a:solidFill>
                  <a:schemeClr val="tx1"/>
                </a:solidFill>
              </a:rPr>
              <a:t>Cognitive Familiarity</a:t>
            </a:r>
          </a:p>
          <a:p>
            <a:pPr marL="1035050" lvl="1" indent="-577850" eaLnBrk="1" hangingPunct="1">
              <a:lnSpc>
                <a:spcPct val="80000"/>
              </a:lnSpc>
              <a:spcBef>
                <a:spcPts val="600"/>
              </a:spcBef>
              <a:spcAft>
                <a:spcPts val="1200"/>
              </a:spcAft>
              <a:buFont typeface="Wingdings" pitchFamily="-112" charset="2"/>
              <a:buNone/>
            </a:pPr>
            <a:r>
              <a:rPr lang="en-CA" sz="2700" smtClean="0">
                <a:solidFill>
                  <a:schemeClr val="tx1"/>
                </a:solidFill>
              </a:rPr>
              <a:t>	</a:t>
            </a:r>
            <a:r>
              <a:rPr lang="en-CA" sz="2700" b="1" smtClean="0"/>
              <a:t>2.2.b. </a:t>
            </a:r>
            <a:r>
              <a:rPr lang="en-CA" sz="2700" b="1" smtClean="0">
                <a:solidFill>
                  <a:schemeClr val="tx1"/>
                </a:solidFill>
              </a:rPr>
              <a:t>Cognitive Processing</a:t>
            </a:r>
          </a:p>
          <a:p>
            <a:pPr marL="1035050" lvl="1" indent="-577850" eaLnBrk="1" hangingPunct="1">
              <a:lnSpc>
                <a:spcPct val="80000"/>
              </a:lnSpc>
              <a:spcBef>
                <a:spcPts val="600"/>
              </a:spcBef>
              <a:spcAft>
                <a:spcPts val="1200"/>
              </a:spcAft>
              <a:buFont typeface="Wingdings" pitchFamily="-112" charset="2"/>
              <a:buNone/>
            </a:pPr>
            <a:r>
              <a:rPr lang="en-CA" sz="2700" b="1" smtClean="0"/>
              <a:t>2.3</a:t>
            </a:r>
            <a:r>
              <a:rPr lang="en-CA" sz="2700" b="1" smtClean="0">
                <a:solidFill>
                  <a:schemeClr val="tx1"/>
                </a:solidFill>
              </a:rPr>
              <a:t>	Communicative Stress </a:t>
            </a:r>
            <a:r>
              <a:rPr lang="en-CA" sz="2700" smtClean="0">
                <a:solidFill>
                  <a:schemeClr val="tx1"/>
                </a:solidFill>
              </a:rPr>
              <a:t>					 - the conditions under which the task is to be   completed </a:t>
            </a:r>
          </a:p>
          <a:p>
            <a:pPr eaLnBrk="1" hangingPunct="1"/>
            <a:endParaRPr lang="es-ES" smtClean="0"/>
          </a:p>
        </p:txBody>
      </p:sp>
      <p:sp>
        <p:nvSpPr>
          <p:cNvPr id="22532" name="5 Marcador de número de diapositiva"/>
          <p:cNvSpPr>
            <a:spLocks noGrp="1"/>
          </p:cNvSpPr>
          <p:nvPr>
            <p:ph type="sldNum" sz="quarter" idx="12"/>
          </p:nvPr>
        </p:nvSpPr>
        <p:spPr bwMode="auto">
          <a:noFill/>
          <a:ln>
            <a:miter lim="800000"/>
            <a:headEnd/>
            <a:tailEnd/>
          </a:ln>
        </p:spPr>
        <p:txBody>
          <a:bodyPr/>
          <a:lstStyle/>
          <a:p>
            <a:fld id="{116A350B-71EE-46B8-8EBC-F826B7459990}" type="slidenum">
              <a:rPr lang="es-ES"/>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301625" y="142875"/>
            <a:ext cx="8534400" cy="928688"/>
          </a:xfrm>
        </p:spPr>
        <p:txBody>
          <a:bodyPr/>
          <a:lstStyle/>
          <a:p>
            <a:pPr eaLnBrk="1" hangingPunct="1"/>
            <a:r>
              <a:rPr lang="es-ES" smtClean="0"/>
              <a:t>2.1. Code (Linguistic) Complexity</a:t>
            </a:r>
          </a:p>
        </p:txBody>
      </p:sp>
      <p:sp>
        <p:nvSpPr>
          <p:cNvPr id="23555" name="3 Marcador de contenido"/>
          <p:cNvSpPr>
            <a:spLocks noGrp="1"/>
          </p:cNvSpPr>
          <p:nvPr>
            <p:ph sz="quarter" idx="1"/>
          </p:nvPr>
        </p:nvSpPr>
        <p:spPr>
          <a:xfrm>
            <a:off x="323850" y="1412875"/>
            <a:ext cx="8504238" cy="4572000"/>
          </a:xfrm>
        </p:spPr>
        <p:txBody>
          <a:bodyPr/>
          <a:lstStyle/>
          <a:p>
            <a:pPr eaLnBrk="1" hangingPunct="1">
              <a:lnSpc>
                <a:spcPct val="90000"/>
              </a:lnSpc>
              <a:spcBef>
                <a:spcPts val="600"/>
              </a:spcBef>
              <a:spcAft>
                <a:spcPts val="1200"/>
              </a:spcAft>
            </a:pPr>
            <a:r>
              <a:rPr lang="en-CA" b="1" smtClean="0"/>
              <a:t>Linguistic complexity and variety </a:t>
            </a:r>
          </a:p>
          <a:p>
            <a:pPr eaLnBrk="1" hangingPunct="1">
              <a:lnSpc>
                <a:spcPct val="90000"/>
              </a:lnSpc>
              <a:spcBef>
                <a:spcPts val="600"/>
              </a:spcBef>
              <a:spcAft>
                <a:spcPts val="1200"/>
              </a:spcAft>
              <a:buFont typeface="Wingdings 2" pitchFamily="-112" charset="2"/>
              <a:buNone/>
            </a:pPr>
            <a:r>
              <a:rPr lang="en-CA" smtClean="0"/>
              <a:t>	</a:t>
            </a:r>
            <a:r>
              <a:rPr lang="en-CA" sz="2400" smtClean="0"/>
              <a:t>Ideas can be explained in simple or complex language.</a:t>
            </a:r>
            <a:r>
              <a:rPr lang="en-CA" smtClean="0"/>
              <a:t> </a:t>
            </a:r>
          </a:p>
          <a:p>
            <a:pPr eaLnBrk="1" hangingPunct="1">
              <a:lnSpc>
                <a:spcPct val="90000"/>
              </a:lnSpc>
              <a:spcBef>
                <a:spcPts val="600"/>
              </a:spcBef>
              <a:spcAft>
                <a:spcPts val="1200"/>
              </a:spcAft>
            </a:pPr>
            <a:r>
              <a:rPr lang="en-CA" b="1" smtClean="0"/>
              <a:t>Vocabulary load and variety</a:t>
            </a:r>
          </a:p>
          <a:p>
            <a:pPr eaLnBrk="1" hangingPunct="1">
              <a:lnSpc>
                <a:spcPct val="90000"/>
              </a:lnSpc>
              <a:spcBef>
                <a:spcPts val="600"/>
              </a:spcBef>
              <a:spcAft>
                <a:spcPts val="1200"/>
              </a:spcAft>
              <a:buFont typeface="Wingdings 2" pitchFamily="-112" charset="2"/>
              <a:buNone/>
            </a:pPr>
            <a:r>
              <a:rPr lang="en-CA" smtClean="0"/>
              <a:t>	</a:t>
            </a:r>
            <a:r>
              <a:rPr lang="en-CA" sz="2400" smtClean="0"/>
              <a:t>The words chosen for any activity can also be simplified using frequently occurring vocabulary or complex  structures.</a:t>
            </a:r>
          </a:p>
          <a:p>
            <a:pPr lvl="1" eaLnBrk="1" hangingPunct="1">
              <a:lnSpc>
                <a:spcPct val="90000"/>
              </a:lnSpc>
              <a:spcBef>
                <a:spcPts val="600"/>
              </a:spcBef>
              <a:spcAft>
                <a:spcPts val="1200"/>
              </a:spcAft>
              <a:buFont typeface="Wingdings" pitchFamily="-112" charset="2"/>
              <a:buChar char=""/>
            </a:pPr>
            <a:r>
              <a:rPr lang="en-CA" smtClean="0"/>
              <a:t>To assess word frequency, simply paste a text into VocabProfile on the LexTutor website </a:t>
            </a:r>
            <a:r>
              <a:rPr lang="en-CA" smtClean="0">
                <a:hlinkClick r:id="rId2"/>
              </a:rPr>
              <a:t>http://www.lextutor.ca/</a:t>
            </a:r>
            <a:endParaRPr lang="en-CA" smtClean="0"/>
          </a:p>
          <a:p>
            <a:pPr eaLnBrk="1" hangingPunct="1">
              <a:lnSpc>
                <a:spcPct val="90000"/>
              </a:lnSpc>
              <a:spcBef>
                <a:spcPts val="400"/>
              </a:spcBef>
              <a:spcAft>
                <a:spcPts val="1200"/>
              </a:spcAft>
            </a:pPr>
            <a:r>
              <a:rPr lang="en-CA" b="1" smtClean="0"/>
              <a:t>Redundancy and lexical density</a:t>
            </a:r>
          </a:p>
          <a:p>
            <a:pPr eaLnBrk="1" hangingPunct="1">
              <a:lnSpc>
                <a:spcPct val="90000"/>
              </a:lnSpc>
              <a:spcBef>
                <a:spcPts val="400"/>
              </a:spcBef>
              <a:spcAft>
                <a:spcPts val="1200"/>
              </a:spcAft>
              <a:buFont typeface="Wingdings 2" pitchFamily="-112" charset="2"/>
              <a:buNone/>
            </a:pPr>
            <a:r>
              <a:rPr lang="es-ES" smtClean="0"/>
              <a:t>	</a:t>
            </a:r>
            <a:r>
              <a:rPr lang="es-ES" sz="2400" smtClean="0"/>
              <a:t>Paraphrase, synonyms, and examples provide elaboration and make texts more comprehensible to learners.</a:t>
            </a:r>
          </a:p>
        </p:txBody>
      </p:sp>
      <p:sp>
        <p:nvSpPr>
          <p:cNvPr id="23556" name="5 Marcador de número de diapositiva"/>
          <p:cNvSpPr>
            <a:spLocks noGrp="1"/>
          </p:cNvSpPr>
          <p:nvPr>
            <p:ph type="sldNum" sz="quarter" idx="12"/>
          </p:nvPr>
        </p:nvSpPr>
        <p:spPr bwMode="auto">
          <a:noFill/>
          <a:ln>
            <a:miter lim="800000"/>
            <a:headEnd/>
            <a:tailEnd/>
          </a:ln>
        </p:spPr>
        <p:txBody>
          <a:bodyPr/>
          <a:lstStyle/>
          <a:p>
            <a:fld id="{43B763D3-BF97-4786-B29E-5AAF681B86C7}" type="slidenum">
              <a:rPr lang="es-ES"/>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01625" y="142875"/>
            <a:ext cx="8534400" cy="1000125"/>
          </a:xfrm>
        </p:spPr>
        <p:txBody>
          <a:bodyPr/>
          <a:lstStyle/>
          <a:p>
            <a:pPr eaLnBrk="1" hangingPunct="1">
              <a:lnSpc>
                <a:spcPct val="80000"/>
              </a:lnSpc>
            </a:pPr>
            <a:r>
              <a:rPr lang="es-ES" smtClean="0"/>
              <a:t>2.1. Multilevel Examples of Modifying </a:t>
            </a:r>
            <a:br>
              <a:rPr lang="es-ES" smtClean="0"/>
            </a:br>
            <a:r>
              <a:rPr lang="es-ES" smtClean="0"/>
              <a:t>Code (Linguistic) Complexity</a:t>
            </a:r>
          </a:p>
        </p:txBody>
      </p:sp>
      <p:graphicFrame>
        <p:nvGraphicFramePr>
          <p:cNvPr id="4" name="Group 25"/>
          <p:cNvGraphicFramePr>
            <a:graphicFrameLocks/>
          </p:cNvGraphicFramePr>
          <p:nvPr/>
        </p:nvGraphicFramePr>
        <p:xfrm>
          <a:off x="468284" y="1894229"/>
          <a:ext cx="8247120" cy="4402710"/>
        </p:xfrm>
        <a:graphic>
          <a:graphicData uri="http://schemas.openxmlformats.org/drawingml/2006/table">
            <a:tbl>
              <a:tblPr>
                <a:solidFill>
                  <a:schemeClr val="tx2"/>
                </a:solidFill>
              </a:tblPr>
              <a:tblGrid>
                <a:gridCol w="2749040"/>
                <a:gridCol w="2749040"/>
                <a:gridCol w="2749040"/>
              </a:tblGrid>
              <a:tr h="5627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65" charset="0"/>
                          <a:ea typeface="ＭＳ Ｐゴシック" pitchFamily="-65" charset="-128"/>
                        </a:rPr>
                        <a:t>Code complexity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65" charset="0"/>
                          <a:ea typeface="ＭＳ Ｐゴシック" pitchFamily="-65" charset="-128"/>
                        </a:rPr>
                        <a:t>Easy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65" charset="0"/>
                          <a:ea typeface="ＭＳ Ｐゴシック" pitchFamily="-65" charset="-128"/>
                        </a:rPr>
                        <a:t>Difficult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58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000000"/>
                          </a:solidFill>
                          <a:effectLst/>
                          <a:latin typeface="Calibri" pitchFamily="-65" charset="0"/>
                          <a:ea typeface="ＭＳ Ｐゴシック" pitchFamily="-65" charset="-128"/>
                        </a:rPr>
                        <a:t>Linguistic complexity and variety.</a:t>
                      </a:r>
                      <a:endPar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Task: Learners complete a medical form.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Learners fill in a questionnaire that asks for name, address, phone number, and emergency contact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Learners fill in a questionnaire that asks for personal information, as well as previous medical history.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974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000000"/>
                          </a:solidFill>
                          <a:effectLst/>
                          <a:latin typeface="Calibri" pitchFamily="-65" charset="0"/>
                          <a:ea typeface="ＭＳ Ｐゴシック" pitchFamily="-65" charset="-128"/>
                        </a:rPr>
                        <a:t>Vocabulary load and variety.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Task: Learners read a pamphlet in a doctor's office.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Learners read a simplified pamphlet on basic nutrition designed for literacy learners.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Learners read a pamphlet designed for native speakers about food allergies.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525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000000"/>
                          </a:solidFill>
                          <a:effectLst/>
                          <a:latin typeface="Calibri" pitchFamily="-65" charset="0"/>
                          <a:ea typeface="ＭＳ Ｐゴシック" pitchFamily="-65" charset="-128"/>
                        </a:rPr>
                        <a:t>Redundancy and density.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Task: Learners read an article in a doctor's office.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600" b="1" i="0" u="none" strike="noStrike" cap="none" normalizeH="0" baseline="0" dirty="0" smtClean="0">
                        <a:ln>
                          <a:noFill/>
                        </a:ln>
                        <a:solidFill>
                          <a:srgbClr val="000000"/>
                        </a:solidFill>
                        <a:effectLst/>
                        <a:latin typeface="Calibri" pitchFamily="-65"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Learners read an elaborated article designed for low proficiency learners (with synonyms and examples) about a diabetes prevention program.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rPr>
                        <a:t>Learners read an article designed for native speakers about a diabetes prevention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rgbClr val="000000"/>
                        </a:solidFill>
                        <a:effectLst/>
                        <a:latin typeface="Calibri" pitchFamily="-65"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24580" name="5 CuadroTexto"/>
          <p:cNvSpPr txBox="1">
            <a:spLocks noChangeArrowheads="1"/>
          </p:cNvSpPr>
          <p:nvPr/>
        </p:nvSpPr>
        <p:spPr bwMode="auto">
          <a:xfrm>
            <a:off x="500063" y="1357313"/>
            <a:ext cx="2786062" cy="600075"/>
          </a:xfrm>
          <a:prstGeom prst="rect">
            <a:avLst/>
          </a:prstGeom>
          <a:noFill/>
          <a:ln w="9525">
            <a:noFill/>
            <a:miter lim="800000"/>
            <a:headEnd/>
            <a:tailEnd/>
          </a:ln>
        </p:spPr>
        <p:txBody>
          <a:bodyPr>
            <a:spAutoFit/>
          </a:bodyPr>
          <a:lstStyle/>
          <a:p>
            <a:r>
              <a:rPr lang="es-ES" sz="3300" b="1">
                <a:solidFill>
                  <a:srgbClr val="3E3F68"/>
                </a:solidFill>
                <a:latin typeface="Calibri" pitchFamily="-112" charset="0"/>
              </a:rPr>
              <a:t>Topic: Health</a:t>
            </a:r>
          </a:p>
        </p:txBody>
      </p:sp>
      <p:sp>
        <p:nvSpPr>
          <p:cNvPr id="24581" name="6 Marcador de número de diapositiva"/>
          <p:cNvSpPr>
            <a:spLocks noGrp="1"/>
          </p:cNvSpPr>
          <p:nvPr>
            <p:ph type="sldNum" sz="quarter" idx="13"/>
          </p:nvPr>
        </p:nvSpPr>
        <p:spPr bwMode="auto">
          <a:xfrm>
            <a:off x="4324350" y="1027113"/>
            <a:ext cx="461963" cy="473075"/>
          </a:xfrm>
          <a:noFill/>
          <a:ln>
            <a:miter lim="800000"/>
            <a:headEnd/>
            <a:tailEnd/>
          </a:ln>
        </p:spPr>
        <p:txBody>
          <a:bodyPr/>
          <a:lstStyle/>
          <a:p>
            <a:fld id="{2FB0055C-2FEA-4F2A-8F91-5504E954544B}" type="slidenum">
              <a:rPr lang="es-ES"/>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301625" y="142875"/>
            <a:ext cx="8534400" cy="928688"/>
          </a:xfrm>
        </p:spPr>
        <p:txBody>
          <a:bodyPr/>
          <a:lstStyle/>
          <a:p>
            <a:pPr eaLnBrk="1" hangingPunct="1"/>
            <a:r>
              <a:rPr lang="es-ES" smtClean="0"/>
              <a:t>2.2.a. Cognitive Familiarity</a:t>
            </a:r>
          </a:p>
        </p:txBody>
      </p:sp>
      <p:sp>
        <p:nvSpPr>
          <p:cNvPr id="25603" name="3 Marcador de contenido"/>
          <p:cNvSpPr>
            <a:spLocks noGrp="1"/>
          </p:cNvSpPr>
          <p:nvPr>
            <p:ph sz="quarter" idx="1"/>
          </p:nvPr>
        </p:nvSpPr>
        <p:spPr>
          <a:xfrm>
            <a:off x="301625" y="1643063"/>
            <a:ext cx="8504238" cy="4714875"/>
          </a:xfrm>
        </p:spPr>
        <p:txBody>
          <a:bodyPr/>
          <a:lstStyle/>
          <a:p>
            <a:pPr eaLnBrk="1" hangingPunct="1">
              <a:lnSpc>
                <a:spcPct val="80000"/>
              </a:lnSpc>
              <a:spcBef>
                <a:spcPct val="0"/>
              </a:spcBef>
              <a:spcAft>
                <a:spcPts val="1200"/>
              </a:spcAft>
            </a:pPr>
            <a:r>
              <a:rPr lang="en-CA" b="1" smtClean="0"/>
              <a:t>Familiarity of topic and its predictability</a:t>
            </a:r>
          </a:p>
          <a:p>
            <a:pPr eaLnBrk="1" hangingPunct="1">
              <a:lnSpc>
                <a:spcPct val="80000"/>
              </a:lnSpc>
              <a:spcBef>
                <a:spcPct val="0"/>
              </a:spcBef>
              <a:spcAft>
                <a:spcPts val="1200"/>
              </a:spcAft>
              <a:buFont typeface="Wingdings 2" pitchFamily="-112" charset="2"/>
              <a:buNone/>
            </a:pPr>
            <a:r>
              <a:rPr lang="en-CA" smtClean="0"/>
              <a:t>	Certain topics are more familiar, depending on learners’ backgrounds. Complexity can be added by changing the topic, predicted language patterns, or the order in which certain elements occur in a conversation or text.</a:t>
            </a:r>
          </a:p>
          <a:p>
            <a:pPr eaLnBrk="1" hangingPunct="1">
              <a:lnSpc>
                <a:spcPct val="80000"/>
              </a:lnSpc>
              <a:spcBef>
                <a:spcPct val="0"/>
              </a:spcBef>
              <a:spcAft>
                <a:spcPts val="1200"/>
              </a:spcAft>
            </a:pPr>
            <a:r>
              <a:rPr lang="en-CA" b="1" smtClean="0"/>
              <a:t>Familiarity of discourse genre</a:t>
            </a:r>
          </a:p>
          <a:p>
            <a:pPr eaLnBrk="1" hangingPunct="1">
              <a:lnSpc>
                <a:spcPct val="80000"/>
              </a:lnSpc>
              <a:spcBef>
                <a:spcPct val="0"/>
              </a:spcBef>
              <a:spcAft>
                <a:spcPts val="1200"/>
              </a:spcAft>
              <a:buFont typeface="Wingdings 2" pitchFamily="-112" charset="2"/>
              <a:buNone/>
            </a:pPr>
            <a:r>
              <a:rPr lang="en-CA" smtClean="0"/>
              <a:t>	Certain text types (e.g., letters) are more familiar than others (e.g., technical reports).</a:t>
            </a:r>
          </a:p>
          <a:p>
            <a:pPr eaLnBrk="1" hangingPunct="1">
              <a:lnSpc>
                <a:spcPct val="80000"/>
              </a:lnSpc>
              <a:spcBef>
                <a:spcPct val="0"/>
              </a:spcBef>
              <a:spcAft>
                <a:spcPts val="1200"/>
              </a:spcAft>
            </a:pPr>
            <a:r>
              <a:rPr lang="en-CA" b="1" smtClean="0"/>
              <a:t>Familiarity of task </a:t>
            </a:r>
          </a:p>
          <a:p>
            <a:pPr eaLnBrk="1" hangingPunct="1">
              <a:lnSpc>
                <a:spcPct val="80000"/>
              </a:lnSpc>
              <a:spcBef>
                <a:spcPct val="0"/>
              </a:spcBef>
              <a:spcAft>
                <a:spcPts val="1200"/>
              </a:spcAft>
              <a:buFont typeface="Wingdings 2" pitchFamily="-112" charset="2"/>
              <a:buNone/>
            </a:pPr>
            <a:r>
              <a:rPr lang="en-CA" smtClean="0"/>
              <a:t>	The more familiar learners are with a certain type of task, the easier it becomes. Task repetition promotes fluency.</a:t>
            </a:r>
          </a:p>
          <a:p>
            <a:pPr eaLnBrk="1" hangingPunct="1">
              <a:lnSpc>
                <a:spcPct val="80000"/>
              </a:lnSpc>
            </a:pPr>
            <a:endParaRPr lang="es-ES" sz="2300" smtClean="0"/>
          </a:p>
        </p:txBody>
      </p:sp>
      <p:sp>
        <p:nvSpPr>
          <p:cNvPr id="25604" name="5 Marcador de número de diapositiva"/>
          <p:cNvSpPr>
            <a:spLocks noGrp="1"/>
          </p:cNvSpPr>
          <p:nvPr>
            <p:ph type="sldNum" sz="quarter" idx="12"/>
          </p:nvPr>
        </p:nvSpPr>
        <p:spPr bwMode="auto">
          <a:noFill/>
          <a:ln>
            <a:miter lim="800000"/>
            <a:headEnd/>
            <a:tailEnd/>
          </a:ln>
        </p:spPr>
        <p:txBody>
          <a:bodyPr/>
          <a:lstStyle/>
          <a:p>
            <a:fld id="{040FF56D-C4DD-4C9F-BF8A-54E1AAB00EFB}" type="slidenum">
              <a:rPr lang="es-ES"/>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301625" y="142875"/>
            <a:ext cx="8534400" cy="1143000"/>
          </a:xfrm>
        </p:spPr>
        <p:txBody>
          <a:bodyPr/>
          <a:lstStyle/>
          <a:p>
            <a:pPr algn="l" eaLnBrk="1" hangingPunct="1"/>
            <a:r>
              <a:rPr lang="es-ES" smtClean="0"/>
              <a:t>	</a:t>
            </a:r>
            <a:r>
              <a:rPr lang="es-ES" sz="3100" smtClean="0"/>
              <a:t>2.2.a. Cognitive Familiarity Example Tasks</a:t>
            </a:r>
            <a:r>
              <a:rPr lang="es-ES" smtClean="0"/>
              <a:t/>
            </a:r>
            <a:br>
              <a:rPr lang="es-ES" smtClean="0"/>
            </a:br>
            <a:r>
              <a:rPr lang="es-ES" smtClean="0"/>
              <a:t>Topic: Health</a:t>
            </a:r>
          </a:p>
        </p:txBody>
      </p:sp>
      <p:graphicFrame>
        <p:nvGraphicFramePr>
          <p:cNvPr id="5" name="Group 42"/>
          <p:cNvGraphicFramePr>
            <a:graphicFrameLocks noGrp="1"/>
          </p:cNvGraphicFramePr>
          <p:nvPr>
            <p:ph sz="quarter" idx="1"/>
          </p:nvPr>
        </p:nvGraphicFramePr>
        <p:xfrm>
          <a:off x="357188" y="1714500"/>
          <a:ext cx="8401050" cy="4551998"/>
        </p:xfrm>
        <a:graphic>
          <a:graphicData uri="http://schemas.openxmlformats.org/drawingml/2006/table">
            <a:tbl>
              <a:tblPr/>
              <a:tblGrid>
                <a:gridCol w="2800350"/>
                <a:gridCol w="2800350"/>
                <a:gridCol w="2800350"/>
              </a:tblGrid>
              <a:tr h="509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Cognitive Familiarity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Easy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Difficult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9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Familiarity of topic and its predictability.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describe health symptoms.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describe cold symptoms.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describe symptoms of a stroke.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r h="1128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Familiarity of discourse genre.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report an illness.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complete a time sheet to report an absence due to medical illness.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complete an extended disability insurance form to report a long-term illness.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r>
              <a:tr h="140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Familiarity of task.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role-play a discussion with a nurse about their health and nutrition.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list what they have eaten in the past 24 hours.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describe symptoms of a food allergy and predict what food caused the reaction.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bl>
          </a:graphicData>
        </a:graphic>
      </p:graphicFrame>
      <p:sp>
        <p:nvSpPr>
          <p:cNvPr id="26649" name="5 Marcador de número de diapositiva"/>
          <p:cNvSpPr>
            <a:spLocks noGrp="1"/>
          </p:cNvSpPr>
          <p:nvPr>
            <p:ph type="sldNum" sz="quarter" idx="12"/>
          </p:nvPr>
        </p:nvSpPr>
        <p:spPr bwMode="auto">
          <a:noFill/>
          <a:ln>
            <a:miter lim="800000"/>
            <a:headEnd/>
            <a:tailEnd/>
          </a:ln>
        </p:spPr>
        <p:txBody>
          <a:bodyPr/>
          <a:lstStyle/>
          <a:p>
            <a:fld id="{3C984863-7B6B-4DB2-AB78-E19E409886D0}" type="slidenum">
              <a:rPr lang="es-ES"/>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301625" y="142875"/>
            <a:ext cx="8534400" cy="928688"/>
          </a:xfrm>
        </p:spPr>
        <p:txBody>
          <a:bodyPr/>
          <a:lstStyle/>
          <a:p>
            <a:pPr eaLnBrk="1" hangingPunct="1"/>
            <a:r>
              <a:rPr lang="es-ES" smtClean="0"/>
              <a:t>2.2.b. Cognitive Processing</a:t>
            </a:r>
          </a:p>
        </p:txBody>
      </p:sp>
      <p:sp>
        <p:nvSpPr>
          <p:cNvPr id="27651" name="3 Marcador de contenido"/>
          <p:cNvSpPr>
            <a:spLocks noGrp="1"/>
          </p:cNvSpPr>
          <p:nvPr>
            <p:ph sz="quarter" idx="1"/>
          </p:nvPr>
        </p:nvSpPr>
        <p:spPr>
          <a:xfrm>
            <a:off x="285750" y="1571625"/>
            <a:ext cx="8572500" cy="5000625"/>
          </a:xfrm>
        </p:spPr>
        <p:txBody>
          <a:bodyPr/>
          <a:lstStyle/>
          <a:p>
            <a:pPr eaLnBrk="1" hangingPunct="1">
              <a:lnSpc>
                <a:spcPct val="80000"/>
              </a:lnSpc>
              <a:spcBef>
                <a:spcPts val="600"/>
              </a:spcBef>
              <a:spcAft>
                <a:spcPts val="1200"/>
              </a:spcAft>
            </a:pPr>
            <a:r>
              <a:rPr lang="en-CA" b="1" smtClean="0"/>
              <a:t>Information organization </a:t>
            </a:r>
          </a:p>
          <a:p>
            <a:pPr eaLnBrk="1" hangingPunct="1">
              <a:lnSpc>
                <a:spcPct val="80000"/>
              </a:lnSpc>
              <a:spcBef>
                <a:spcPts val="600"/>
              </a:spcBef>
              <a:spcAft>
                <a:spcPts val="1200"/>
              </a:spcAft>
              <a:buFont typeface="Wingdings 2" pitchFamily="-112" charset="2"/>
              <a:buNone/>
            </a:pPr>
            <a:r>
              <a:rPr lang="en-CA" smtClean="0"/>
              <a:t>	</a:t>
            </a:r>
            <a:r>
              <a:rPr lang="en-CA" sz="2500" smtClean="0"/>
              <a:t>Tasks can be made easier or more challenging by delivering them in sequence versus in a scrambled presentation. An example might be sequenced versus scrambled picture story frames or sequenced paragraphs versus out-of-order paragraphs.</a:t>
            </a:r>
          </a:p>
          <a:p>
            <a:pPr eaLnBrk="1" hangingPunct="1">
              <a:lnSpc>
                <a:spcPct val="80000"/>
              </a:lnSpc>
              <a:spcBef>
                <a:spcPts val="600"/>
              </a:spcBef>
              <a:spcAft>
                <a:spcPts val="1200"/>
              </a:spcAft>
            </a:pPr>
            <a:r>
              <a:rPr lang="en-CA" b="1" smtClean="0"/>
              <a:t>Amount of computation</a:t>
            </a:r>
          </a:p>
          <a:p>
            <a:pPr eaLnBrk="1" hangingPunct="1">
              <a:lnSpc>
                <a:spcPct val="80000"/>
              </a:lnSpc>
              <a:spcBef>
                <a:spcPts val="600"/>
              </a:spcBef>
              <a:spcAft>
                <a:spcPts val="1200"/>
              </a:spcAft>
              <a:buFont typeface="Wingdings 2" pitchFamily="-112" charset="2"/>
              <a:buNone/>
            </a:pPr>
            <a:r>
              <a:rPr lang="en-CA" smtClean="0"/>
              <a:t>	</a:t>
            </a:r>
            <a:r>
              <a:rPr lang="en-CA" sz="2500" smtClean="0"/>
              <a:t>The instructor can make the task more or less challenging by altering the amount of computation required. For example, a less proficient learner might be required to give directions on a map with the route already marked, and the more proficient learner might be required to give directions using an unmarked map. </a:t>
            </a:r>
            <a:endParaRPr lang="es-ES" sz="1900" smtClean="0"/>
          </a:p>
        </p:txBody>
      </p:sp>
      <p:sp>
        <p:nvSpPr>
          <p:cNvPr id="27652" name="5 Marcador de número de diapositiva"/>
          <p:cNvSpPr>
            <a:spLocks noGrp="1"/>
          </p:cNvSpPr>
          <p:nvPr>
            <p:ph type="sldNum" sz="quarter" idx="12"/>
          </p:nvPr>
        </p:nvSpPr>
        <p:spPr bwMode="auto">
          <a:noFill/>
          <a:ln>
            <a:miter lim="800000"/>
            <a:headEnd/>
            <a:tailEnd/>
          </a:ln>
        </p:spPr>
        <p:txBody>
          <a:bodyPr/>
          <a:lstStyle/>
          <a:p>
            <a:fld id="{B44A1637-DCF2-4884-BA7B-CE63586142F3}" type="slidenum">
              <a:rPr lang="es-ES"/>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301625" y="142875"/>
            <a:ext cx="8534400" cy="928688"/>
          </a:xfrm>
        </p:spPr>
        <p:txBody>
          <a:bodyPr/>
          <a:lstStyle/>
          <a:p>
            <a:pPr eaLnBrk="1" hangingPunct="1"/>
            <a:r>
              <a:rPr lang="es-ES" smtClean="0"/>
              <a:t>2.2.b. Cognitive Processing </a:t>
            </a:r>
            <a:r>
              <a:rPr lang="es-ES" sz="2400" smtClean="0"/>
              <a:t>(cont’d.)</a:t>
            </a:r>
          </a:p>
        </p:txBody>
      </p:sp>
      <p:sp>
        <p:nvSpPr>
          <p:cNvPr id="28675" name="3 Marcador de contenido"/>
          <p:cNvSpPr>
            <a:spLocks noGrp="1"/>
          </p:cNvSpPr>
          <p:nvPr>
            <p:ph sz="quarter" idx="1"/>
          </p:nvPr>
        </p:nvSpPr>
        <p:spPr>
          <a:xfrm>
            <a:off x="301625" y="1643063"/>
            <a:ext cx="8504238" cy="4456112"/>
          </a:xfrm>
        </p:spPr>
        <p:txBody>
          <a:bodyPr/>
          <a:lstStyle/>
          <a:p>
            <a:pPr eaLnBrk="1" hangingPunct="1">
              <a:lnSpc>
                <a:spcPct val="80000"/>
              </a:lnSpc>
              <a:spcBef>
                <a:spcPts val="600"/>
              </a:spcBef>
              <a:spcAft>
                <a:spcPts val="1200"/>
              </a:spcAft>
              <a:buFontTx/>
              <a:buChar char="•"/>
            </a:pPr>
            <a:r>
              <a:rPr lang="en-CA" b="1" smtClean="0">
                <a:solidFill>
                  <a:srgbClr val="000000"/>
                </a:solidFill>
              </a:rPr>
              <a:t>Clarity and sufficiency of information given </a:t>
            </a:r>
          </a:p>
          <a:p>
            <a:pPr eaLnBrk="1" hangingPunct="1">
              <a:lnSpc>
                <a:spcPct val="80000"/>
              </a:lnSpc>
              <a:spcBef>
                <a:spcPts val="600"/>
              </a:spcBef>
              <a:spcAft>
                <a:spcPts val="1200"/>
              </a:spcAft>
              <a:buFont typeface="Wingdings 2" pitchFamily="-112" charset="2"/>
              <a:buNone/>
            </a:pPr>
            <a:r>
              <a:rPr lang="en-CA" smtClean="0">
                <a:solidFill>
                  <a:srgbClr val="000000"/>
                </a:solidFill>
              </a:rPr>
              <a:t>	Clear, explicit description is easier for learners to process than implicit information that requires them to make inferences.</a:t>
            </a:r>
          </a:p>
          <a:p>
            <a:pPr eaLnBrk="1" hangingPunct="1">
              <a:lnSpc>
                <a:spcPct val="80000"/>
              </a:lnSpc>
              <a:spcBef>
                <a:spcPts val="600"/>
              </a:spcBef>
              <a:spcAft>
                <a:spcPts val="1200"/>
              </a:spcAft>
              <a:buFontTx/>
              <a:buChar char="•"/>
            </a:pPr>
            <a:r>
              <a:rPr lang="en-CA" b="1" smtClean="0">
                <a:solidFill>
                  <a:srgbClr val="000000"/>
                </a:solidFill>
              </a:rPr>
              <a:t>Information type </a:t>
            </a:r>
            <a:r>
              <a:rPr lang="en-CA" smtClean="0">
                <a:solidFill>
                  <a:srgbClr val="000000"/>
                </a:solidFill>
              </a:rPr>
              <a:t>	</a:t>
            </a:r>
          </a:p>
          <a:p>
            <a:pPr eaLnBrk="1" hangingPunct="1">
              <a:lnSpc>
                <a:spcPct val="80000"/>
              </a:lnSpc>
              <a:spcBef>
                <a:spcPts val="600"/>
              </a:spcBef>
              <a:spcAft>
                <a:spcPts val="1200"/>
              </a:spcAft>
              <a:buFont typeface="Wingdings 2" pitchFamily="-112" charset="2"/>
              <a:buNone/>
            </a:pPr>
            <a:r>
              <a:rPr lang="en-CA" smtClean="0">
                <a:solidFill>
                  <a:srgbClr val="000000"/>
                </a:solidFill>
              </a:rPr>
              <a:t>	Concrete concepts are easier for learners to process than abstract ideas.</a:t>
            </a:r>
          </a:p>
        </p:txBody>
      </p:sp>
      <p:sp>
        <p:nvSpPr>
          <p:cNvPr id="28676" name="5 Marcador de número de diapositiva"/>
          <p:cNvSpPr>
            <a:spLocks noGrp="1"/>
          </p:cNvSpPr>
          <p:nvPr>
            <p:ph type="sldNum" sz="quarter" idx="12"/>
          </p:nvPr>
        </p:nvSpPr>
        <p:spPr bwMode="auto">
          <a:noFill/>
          <a:ln>
            <a:miter lim="800000"/>
            <a:headEnd/>
            <a:tailEnd/>
          </a:ln>
        </p:spPr>
        <p:txBody>
          <a:bodyPr/>
          <a:lstStyle/>
          <a:p>
            <a:fld id="{06472599-AAA3-48F5-8007-2B76403565FE}" type="slidenum">
              <a:rPr lang="es-ES"/>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301625" y="142875"/>
            <a:ext cx="8534400" cy="928688"/>
          </a:xfrm>
        </p:spPr>
        <p:txBody>
          <a:bodyPr/>
          <a:lstStyle/>
          <a:p>
            <a:pPr eaLnBrk="1" hangingPunct="1"/>
            <a:r>
              <a:rPr lang="es-ES" smtClean="0"/>
              <a:t>2.2.b. Cognitive Processing Example Tasks</a:t>
            </a:r>
          </a:p>
        </p:txBody>
      </p:sp>
      <p:graphicFrame>
        <p:nvGraphicFramePr>
          <p:cNvPr id="4" name="Group 34"/>
          <p:cNvGraphicFramePr>
            <a:graphicFrameLocks noGrp="1"/>
          </p:cNvGraphicFramePr>
          <p:nvPr/>
        </p:nvGraphicFramePr>
        <p:xfrm>
          <a:off x="285750" y="1714500"/>
          <a:ext cx="8543925" cy="4250373"/>
        </p:xfrm>
        <a:graphic>
          <a:graphicData uri="http://schemas.openxmlformats.org/drawingml/2006/table">
            <a:tbl>
              <a:tblPr/>
              <a:tblGrid>
                <a:gridCol w="2847975"/>
                <a:gridCol w="2847975"/>
                <a:gridCol w="2847975"/>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Cognitive processing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Easy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Difficult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3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Information organization.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narrate a picture story about an accident – slipping on ice, going to hospital, setting a cast, going home,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will narrate a story based on a set of 6 pictures that are chronologically sequence.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will sequence a set of 8 pictures, narrate the story, and provide a suitable ending.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r h="209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Amount of computation.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Have learners select a bottle of painkiller.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Have learners examine flyers and choose two bottles of painkiller. Determine the cost per tablet for each bottle. Which one is the better bargain?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Have learners examine three bottles of painkiller. Which type of painkiller is most appropriate to treat a pulled muscle? Determine the cost per tablet.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r>
            </a:tbl>
          </a:graphicData>
        </a:graphic>
      </p:graphicFrame>
      <p:sp>
        <p:nvSpPr>
          <p:cNvPr id="29717" name="5 Marcador de número de diapositiva"/>
          <p:cNvSpPr>
            <a:spLocks noGrp="1"/>
          </p:cNvSpPr>
          <p:nvPr>
            <p:ph type="sldNum" sz="quarter" idx="13"/>
          </p:nvPr>
        </p:nvSpPr>
        <p:spPr bwMode="auto">
          <a:noFill/>
          <a:ln>
            <a:miter lim="800000"/>
            <a:headEnd/>
            <a:tailEnd/>
          </a:ln>
        </p:spPr>
        <p:txBody>
          <a:bodyPr/>
          <a:lstStyle/>
          <a:p>
            <a:fld id="{4FBBCB61-5714-4C21-AC22-DDBAD51C1EC7}" type="slidenum">
              <a:rPr lang="es-ES"/>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301625" y="142875"/>
            <a:ext cx="8534400" cy="928688"/>
          </a:xfrm>
        </p:spPr>
        <p:txBody>
          <a:bodyPr/>
          <a:lstStyle/>
          <a:p>
            <a:pPr eaLnBrk="1" hangingPunct="1"/>
            <a:r>
              <a:rPr lang="es-ES" smtClean="0"/>
              <a:t>2.2.b. Cognitive Processing </a:t>
            </a:r>
            <a:r>
              <a:rPr lang="es-ES" sz="2400" smtClean="0"/>
              <a:t>(cont’d.)</a:t>
            </a:r>
          </a:p>
        </p:txBody>
      </p:sp>
      <p:graphicFrame>
        <p:nvGraphicFramePr>
          <p:cNvPr id="4" name="Group 28"/>
          <p:cNvGraphicFramePr>
            <a:graphicFrameLocks noGrp="1"/>
          </p:cNvGraphicFramePr>
          <p:nvPr/>
        </p:nvGraphicFramePr>
        <p:xfrm>
          <a:off x="285750" y="1857375"/>
          <a:ext cx="8504238" cy="4009073"/>
        </p:xfrm>
        <a:graphic>
          <a:graphicData uri="http://schemas.openxmlformats.org/drawingml/2006/table">
            <a:tbl>
              <a:tblPr/>
              <a:tblGrid>
                <a:gridCol w="2835275"/>
                <a:gridCol w="2833688"/>
                <a:gridCol w="2835275"/>
              </a:tblGrid>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Cognitive processing</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Easy</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Difficult</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5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Clarity and sufficiency of information given.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identify causes of cold and flu.</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In a given text, learners underline symptoms related to the flu.</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Using a given text, and based upon symptoms provided, learners have to identify whether a person has a cold or the flu.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r h="165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Information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identify symptoms of stress.</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Based on a reading, learners label parts of the body affected by stress (e.g., back, head, stomach).</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Based on a reading, learners decide which symptoms of stress lead to problems with the body, the mind, emotions, and relationships. </a:t>
                      </a:r>
                    </a:p>
                  </a:txBody>
                  <a:tcPr marL="94492" marR="944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r>
            </a:tbl>
          </a:graphicData>
        </a:graphic>
      </p:graphicFrame>
      <p:sp>
        <p:nvSpPr>
          <p:cNvPr id="30741" name="5 Marcador de número de diapositiva"/>
          <p:cNvSpPr>
            <a:spLocks noGrp="1"/>
          </p:cNvSpPr>
          <p:nvPr>
            <p:ph type="sldNum" sz="quarter" idx="13"/>
          </p:nvPr>
        </p:nvSpPr>
        <p:spPr bwMode="auto">
          <a:noFill/>
          <a:ln>
            <a:miter lim="800000"/>
            <a:headEnd/>
            <a:tailEnd/>
          </a:ln>
        </p:spPr>
        <p:txBody>
          <a:bodyPr/>
          <a:lstStyle/>
          <a:p>
            <a:fld id="{DAC24CE2-3437-4B01-AED8-144DB09F504B}" type="slidenum">
              <a:rPr lang="es-ES"/>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301625" y="142875"/>
            <a:ext cx="8534400" cy="928688"/>
          </a:xfrm>
        </p:spPr>
        <p:txBody>
          <a:bodyPr/>
          <a:lstStyle/>
          <a:p>
            <a:pPr eaLnBrk="1" hangingPunct="1"/>
            <a:r>
              <a:rPr lang="en-CA" smtClean="0">
                <a:solidFill>
                  <a:srgbClr val="53548A"/>
                </a:solidFill>
              </a:rPr>
              <a:t>The Purposes of this Module are to …</a:t>
            </a:r>
            <a:endParaRPr lang="es-ES" smtClean="0"/>
          </a:p>
        </p:txBody>
      </p:sp>
      <p:sp>
        <p:nvSpPr>
          <p:cNvPr id="13315" name="3 Marcador de contenido"/>
          <p:cNvSpPr>
            <a:spLocks noGrp="1"/>
          </p:cNvSpPr>
          <p:nvPr>
            <p:ph sz="quarter" idx="1"/>
          </p:nvPr>
        </p:nvSpPr>
        <p:spPr>
          <a:xfrm>
            <a:off x="285750" y="1714500"/>
            <a:ext cx="8504238" cy="4572000"/>
          </a:xfrm>
        </p:spPr>
        <p:txBody>
          <a:bodyPr anchor="ctr"/>
          <a:lstStyle/>
          <a:p>
            <a:pPr marL="514350" indent="-514350" eaLnBrk="1" hangingPunct="1">
              <a:spcBef>
                <a:spcPts val="600"/>
              </a:spcBef>
              <a:spcAft>
                <a:spcPts val="2400"/>
              </a:spcAft>
            </a:pPr>
            <a:r>
              <a:rPr lang="en-CA" smtClean="0"/>
              <a:t>identify four frameworks for selecting and adapting tasks, based on the Canadian Language Benchmarks; </a:t>
            </a:r>
          </a:p>
          <a:p>
            <a:pPr marL="514350" indent="-514350" eaLnBrk="1" hangingPunct="1">
              <a:spcBef>
                <a:spcPts val="600"/>
              </a:spcBef>
              <a:spcAft>
                <a:spcPts val="2400"/>
              </a:spcAft>
            </a:pPr>
            <a:r>
              <a:rPr lang="en-CA" smtClean="0"/>
              <a:t>provide examples of multilevel tasks that correspond to the four frameworks;</a:t>
            </a:r>
          </a:p>
          <a:p>
            <a:pPr marL="514350" indent="-514350" eaLnBrk="1" hangingPunct="1">
              <a:spcBef>
                <a:spcPts val="600"/>
              </a:spcBef>
              <a:spcAft>
                <a:spcPts val="2400"/>
              </a:spcAft>
            </a:pPr>
            <a:r>
              <a:rPr lang="en-CA" smtClean="0"/>
              <a:t>offer practical suggestions for grouping learners; and </a:t>
            </a:r>
          </a:p>
          <a:p>
            <a:pPr marL="514350" indent="-514350" eaLnBrk="1" hangingPunct="1">
              <a:spcBef>
                <a:spcPts val="600"/>
              </a:spcBef>
              <a:spcAft>
                <a:spcPts val="2400"/>
              </a:spcAft>
            </a:pPr>
            <a:r>
              <a:rPr lang="en-CA" smtClean="0"/>
              <a:t>provide a sample multilevel lesson for learners at CLB levels 1, 3, and 5.</a:t>
            </a:r>
          </a:p>
          <a:p>
            <a:pPr marL="514350" indent="-514350" eaLnBrk="1" hangingPunct="1"/>
            <a:endParaRPr lang="es-ES" smtClean="0"/>
          </a:p>
        </p:txBody>
      </p:sp>
      <p:sp>
        <p:nvSpPr>
          <p:cNvPr id="13316" name="5 Marcador de número de diapositiva"/>
          <p:cNvSpPr>
            <a:spLocks noGrp="1"/>
          </p:cNvSpPr>
          <p:nvPr>
            <p:ph type="sldNum" sz="quarter" idx="12"/>
          </p:nvPr>
        </p:nvSpPr>
        <p:spPr bwMode="auto">
          <a:xfrm>
            <a:off x="4324350" y="1027113"/>
            <a:ext cx="461963" cy="473075"/>
          </a:xfrm>
          <a:noFill/>
          <a:ln>
            <a:miter lim="800000"/>
            <a:headEnd/>
            <a:tailEnd/>
          </a:ln>
        </p:spPr>
        <p:txBody>
          <a:bodyPr/>
          <a:lstStyle/>
          <a:p>
            <a:fld id="{D7D0BB9E-1BA4-49BF-914D-22A20C96FB2F}" type="slidenum">
              <a:rPr lang="es-ES"/>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301625" y="142875"/>
            <a:ext cx="8534400" cy="928688"/>
          </a:xfrm>
        </p:spPr>
        <p:txBody>
          <a:bodyPr/>
          <a:lstStyle/>
          <a:p>
            <a:pPr eaLnBrk="1" hangingPunct="1"/>
            <a:r>
              <a:rPr lang="en-CA" smtClean="0"/>
              <a:t>2.3 Communicative Stress</a:t>
            </a:r>
            <a:endParaRPr lang="es-ES" smtClean="0"/>
          </a:p>
        </p:txBody>
      </p:sp>
      <p:sp>
        <p:nvSpPr>
          <p:cNvPr id="31747" name="3 Marcador de contenido"/>
          <p:cNvSpPr>
            <a:spLocks noGrp="1"/>
          </p:cNvSpPr>
          <p:nvPr>
            <p:ph sz="quarter" idx="1"/>
          </p:nvPr>
        </p:nvSpPr>
        <p:spPr>
          <a:xfrm>
            <a:off x="301625" y="1527175"/>
            <a:ext cx="8504238" cy="5116513"/>
          </a:xfrm>
        </p:spPr>
        <p:txBody>
          <a:bodyPr/>
          <a:lstStyle/>
          <a:p>
            <a:pPr eaLnBrk="1" hangingPunct="1">
              <a:lnSpc>
                <a:spcPct val="80000"/>
              </a:lnSpc>
              <a:spcBef>
                <a:spcPts val="400"/>
              </a:spcBef>
              <a:spcAft>
                <a:spcPts val="400"/>
              </a:spcAft>
            </a:pPr>
            <a:r>
              <a:rPr lang="en-CA" b="1" smtClean="0"/>
              <a:t>Time limits and time pressure</a:t>
            </a:r>
          </a:p>
          <a:p>
            <a:pPr eaLnBrk="1" hangingPunct="1">
              <a:lnSpc>
                <a:spcPct val="80000"/>
              </a:lnSpc>
              <a:spcBef>
                <a:spcPts val="400"/>
              </a:spcBef>
              <a:spcAft>
                <a:spcPts val="400"/>
              </a:spcAft>
              <a:buFont typeface="Wingdings 2" pitchFamily="-112" charset="2"/>
              <a:buNone/>
            </a:pPr>
            <a:r>
              <a:rPr lang="en-CA" smtClean="0"/>
              <a:t>	</a:t>
            </a:r>
            <a:r>
              <a:rPr lang="en-CA" sz="2400" smtClean="0"/>
              <a:t>The instructor can differentiate the task by allowing groups of lower proficiency learners to spend a greater amount of time completing the work.</a:t>
            </a:r>
          </a:p>
          <a:p>
            <a:pPr eaLnBrk="1" hangingPunct="1">
              <a:lnSpc>
                <a:spcPct val="80000"/>
              </a:lnSpc>
              <a:spcBef>
                <a:spcPts val="400"/>
              </a:spcBef>
              <a:spcAft>
                <a:spcPts val="400"/>
              </a:spcAft>
            </a:pPr>
            <a:r>
              <a:rPr lang="en-CA" b="1" smtClean="0"/>
              <a:t>Speed of presentation</a:t>
            </a:r>
          </a:p>
          <a:p>
            <a:pPr eaLnBrk="1" hangingPunct="1">
              <a:lnSpc>
                <a:spcPct val="80000"/>
              </a:lnSpc>
              <a:spcBef>
                <a:spcPts val="400"/>
              </a:spcBef>
              <a:spcAft>
                <a:spcPts val="400"/>
              </a:spcAft>
              <a:buFont typeface="Wingdings 2" pitchFamily="-112" charset="2"/>
              <a:buNone/>
            </a:pPr>
            <a:r>
              <a:rPr lang="en-CA" smtClean="0"/>
              <a:t>	</a:t>
            </a:r>
            <a:r>
              <a:rPr lang="en-CA" sz="2400" smtClean="0"/>
              <a:t>At times the instructor can vary the difficulty of the task by asking the learners to present their work in differing timed allotments. An example would be having learners leave detailed messages on an answering machine in 30 seconds whereas other learners have only 15 seconds.</a:t>
            </a:r>
          </a:p>
          <a:p>
            <a:pPr eaLnBrk="1" hangingPunct="1">
              <a:lnSpc>
                <a:spcPct val="80000"/>
              </a:lnSpc>
              <a:spcBef>
                <a:spcPts val="400"/>
              </a:spcBef>
              <a:spcAft>
                <a:spcPts val="400"/>
              </a:spcAft>
              <a:buFontTx/>
              <a:buChar char="•"/>
            </a:pPr>
            <a:r>
              <a:rPr lang="en-CA" b="1" smtClean="0"/>
              <a:t>Number of participants</a:t>
            </a:r>
          </a:p>
          <a:p>
            <a:pPr eaLnBrk="1" hangingPunct="1">
              <a:lnSpc>
                <a:spcPct val="80000"/>
              </a:lnSpc>
              <a:spcBef>
                <a:spcPts val="400"/>
              </a:spcBef>
              <a:spcAft>
                <a:spcPts val="400"/>
              </a:spcAft>
              <a:buFont typeface="Wingdings 2" pitchFamily="-112" charset="2"/>
              <a:buNone/>
            </a:pPr>
            <a:r>
              <a:rPr lang="en-CA" smtClean="0"/>
              <a:t>	</a:t>
            </a:r>
            <a:r>
              <a:rPr lang="en-CA" sz="2400" smtClean="0"/>
              <a:t>Tasks with fewer participants are easier to accomplish than tasks with many participants. For example, it is easier for groups to reach consensus with a smaller number of participants.</a:t>
            </a:r>
            <a:endParaRPr lang="es-ES" sz="2400" smtClean="0"/>
          </a:p>
        </p:txBody>
      </p:sp>
      <p:sp>
        <p:nvSpPr>
          <p:cNvPr id="31748" name="5 Marcador de número de diapositiva"/>
          <p:cNvSpPr>
            <a:spLocks noGrp="1"/>
          </p:cNvSpPr>
          <p:nvPr>
            <p:ph type="sldNum" sz="quarter" idx="12"/>
          </p:nvPr>
        </p:nvSpPr>
        <p:spPr bwMode="auto">
          <a:noFill/>
          <a:ln>
            <a:miter lim="800000"/>
            <a:headEnd/>
            <a:tailEnd/>
          </a:ln>
        </p:spPr>
        <p:txBody>
          <a:bodyPr/>
          <a:lstStyle/>
          <a:p>
            <a:fld id="{4DFE1733-6E9A-4757-9BE1-C99019023796}" type="slidenum">
              <a:rPr lang="es-ES"/>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301625" y="142875"/>
            <a:ext cx="8534400" cy="928688"/>
          </a:xfrm>
        </p:spPr>
        <p:txBody>
          <a:bodyPr/>
          <a:lstStyle/>
          <a:p>
            <a:pPr eaLnBrk="1" hangingPunct="1"/>
            <a:r>
              <a:rPr lang="en-CA" smtClean="0"/>
              <a:t>2.3 Communicative Stress </a:t>
            </a:r>
            <a:r>
              <a:rPr lang="en-CA" sz="2400" smtClean="0"/>
              <a:t>(cont’d.)</a:t>
            </a:r>
            <a:endParaRPr lang="es-ES" sz="2400" smtClean="0"/>
          </a:p>
        </p:txBody>
      </p:sp>
      <p:sp>
        <p:nvSpPr>
          <p:cNvPr id="32771" name="3 Marcador de contenido"/>
          <p:cNvSpPr>
            <a:spLocks noGrp="1"/>
          </p:cNvSpPr>
          <p:nvPr>
            <p:ph sz="quarter" idx="1"/>
          </p:nvPr>
        </p:nvSpPr>
        <p:spPr>
          <a:xfrm>
            <a:off x="301625" y="1643063"/>
            <a:ext cx="8504238" cy="4714875"/>
          </a:xfrm>
        </p:spPr>
        <p:txBody>
          <a:bodyPr/>
          <a:lstStyle/>
          <a:p>
            <a:pPr eaLnBrk="1" hangingPunct="1">
              <a:lnSpc>
                <a:spcPct val="80000"/>
              </a:lnSpc>
              <a:spcBef>
                <a:spcPts val="400"/>
              </a:spcBef>
              <a:spcAft>
                <a:spcPts val="400"/>
              </a:spcAft>
            </a:pPr>
            <a:r>
              <a:rPr lang="en-CA" b="1" smtClean="0"/>
              <a:t>Length of text used</a:t>
            </a:r>
          </a:p>
          <a:p>
            <a:pPr eaLnBrk="1" hangingPunct="1">
              <a:lnSpc>
                <a:spcPct val="80000"/>
              </a:lnSpc>
              <a:spcBef>
                <a:spcPts val="400"/>
              </a:spcBef>
              <a:spcAft>
                <a:spcPts val="400"/>
              </a:spcAft>
              <a:buFont typeface="Wingdings 2" pitchFamily="-112" charset="2"/>
              <a:buNone/>
            </a:pPr>
            <a:r>
              <a:rPr lang="en-CA" smtClean="0"/>
              <a:t>	</a:t>
            </a:r>
            <a:r>
              <a:rPr lang="en-CA" sz="2400" smtClean="0"/>
              <a:t>A reading or listening passage can be modified for low proficiency learners by reducing the amount of text that learners are required to process.</a:t>
            </a:r>
            <a:endParaRPr lang="en-CA" smtClean="0"/>
          </a:p>
          <a:p>
            <a:pPr eaLnBrk="1" hangingPunct="1">
              <a:lnSpc>
                <a:spcPct val="80000"/>
              </a:lnSpc>
              <a:spcBef>
                <a:spcPts val="400"/>
              </a:spcBef>
              <a:spcAft>
                <a:spcPts val="400"/>
              </a:spcAft>
            </a:pPr>
            <a:r>
              <a:rPr lang="en-CA" b="1" smtClean="0"/>
              <a:t>Type of response</a:t>
            </a:r>
          </a:p>
          <a:p>
            <a:pPr eaLnBrk="1" hangingPunct="1">
              <a:lnSpc>
                <a:spcPct val="80000"/>
              </a:lnSpc>
              <a:spcBef>
                <a:spcPts val="400"/>
              </a:spcBef>
              <a:spcAft>
                <a:spcPts val="400"/>
              </a:spcAft>
              <a:buFont typeface="Wingdings 2" pitchFamily="-112" charset="2"/>
              <a:buNone/>
            </a:pPr>
            <a:r>
              <a:rPr lang="en-CA" smtClean="0"/>
              <a:t>	</a:t>
            </a:r>
            <a:r>
              <a:rPr lang="en-CA" sz="2400" smtClean="0"/>
              <a:t>Some tasks are more challenging than others. For example, copying, locating, and underlining are simpler than critiquing, judging, and prioritizing.</a:t>
            </a:r>
          </a:p>
          <a:p>
            <a:pPr eaLnBrk="1" hangingPunct="1">
              <a:lnSpc>
                <a:spcPct val="80000"/>
              </a:lnSpc>
              <a:spcBef>
                <a:spcPts val="400"/>
              </a:spcBef>
              <a:spcAft>
                <a:spcPts val="400"/>
              </a:spcAft>
            </a:pPr>
            <a:r>
              <a:rPr lang="en-CA" b="1" smtClean="0"/>
              <a:t>Opportunities to control interaction</a:t>
            </a:r>
          </a:p>
          <a:p>
            <a:pPr eaLnBrk="1" hangingPunct="1">
              <a:lnSpc>
                <a:spcPct val="80000"/>
              </a:lnSpc>
              <a:spcBef>
                <a:spcPts val="400"/>
              </a:spcBef>
              <a:spcAft>
                <a:spcPts val="400"/>
              </a:spcAft>
              <a:buFont typeface="Wingdings 2" pitchFamily="-112" charset="2"/>
              <a:buNone/>
            </a:pPr>
            <a:r>
              <a:rPr lang="en-CA" smtClean="0"/>
              <a:t>	</a:t>
            </a:r>
            <a:r>
              <a:rPr lang="en-CA" sz="2400" smtClean="0"/>
              <a:t>Tasks can be made easier for low proficiency learners if they have the opportunity to ask for clarification or repetition and to receive assistance from a higher proficiency partner.</a:t>
            </a:r>
          </a:p>
        </p:txBody>
      </p:sp>
      <p:sp>
        <p:nvSpPr>
          <p:cNvPr id="32772" name="5 Marcador de número de diapositiva"/>
          <p:cNvSpPr>
            <a:spLocks noGrp="1"/>
          </p:cNvSpPr>
          <p:nvPr>
            <p:ph type="sldNum" sz="quarter" idx="12"/>
          </p:nvPr>
        </p:nvSpPr>
        <p:spPr bwMode="auto">
          <a:noFill/>
          <a:ln>
            <a:miter lim="800000"/>
            <a:headEnd/>
            <a:tailEnd/>
          </a:ln>
        </p:spPr>
        <p:txBody>
          <a:bodyPr/>
          <a:lstStyle/>
          <a:p>
            <a:fld id="{436D555F-C3DD-4D55-B28D-C48B8FBB90CB}" type="slidenum">
              <a:rPr lang="es-ES"/>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1625" y="142875"/>
            <a:ext cx="8534400" cy="928688"/>
          </a:xfrm>
        </p:spPr>
        <p:txBody>
          <a:bodyPr/>
          <a:lstStyle/>
          <a:p>
            <a:pPr eaLnBrk="1" hangingPunct="1"/>
            <a:r>
              <a:rPr lang="en-CA" smtClean="0"/>
              <a:t>2.3 Communicative Stress Example Tasks</a:t>
            </a:r>
          </a:p>
        </p:txBody>
      </p:sp>
      <p:graphicFrame>
        <p:nvGraphicFramePr>
          <p:cNvPr id="39981" name="Group 45"/>
          <p:cNvGraphicFramePr>
            <a:graphicFrameLocks noGrp="1"/>
          </p:cNvGraphicFramePr>
          <p:nvPr>
            <p:ph sz="quarter" idx="1"/>
          </p:nvPr>
        </p:nvGraphicFramePr>
        <p:xfrm>
          <a:off x="357188" y="1643063"/>
          <a:ext cx="8358187" cy="4451350"/>
        </p:xfrm>
        <a:graphic>
          <a:graphicData uri="http://schemas.openxmlformats.org/drawingml/2006/table">
            <a:tbl>
              <a:tblPr/>
              <a:tblGrid>
                <a:gridCol w="3214687"/>
                <a:gridCol w="2643188"/>
                <a:gridCol w="2500312"/>
              </a:tblGrid>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Communicative Stress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Easy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Difficult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4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Time limits and time pressure.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design a balanced meal for an adult male and an adult female using Canada’s Food Guide.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have 10 minutes to design a balanced meal.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have 5 minutes to design a balanced meal.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r h="1403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Speed of presentation.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present their balanced meal menus for an adult male and an adult female.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have 3 minutes to present their meal.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have 1 minute to present their meal.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Number of participants.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In groups, learners plan a balanced meal for an adult male and an adult female.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work in pairs.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work in groups of four.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bl>
          </a:graphicData>
        </a:graphic>
      </p:graphicFrame>
      <p:sp>
        <p:nvSpPr>
          <p:cNvPr id="33817" name="4 Marcador de número de diapositiva"/>
          <p:cNvSpPr>
            <a:spLocks noGrp="1"/>
          </p:cNvSpPr>
          <p:nvPr>
            <p:ph type="sldNum" sz="quarter" idx="12"/>
          </p:nvPr>
        </p:nvSpPr>
        <p:spPr bwMode="auto">
          <a:noFill/>
          <a:ln>
            <a:miter lim="800000"/>
            <a:headEnd/>
            <a:tailEnd/>
          </a:ln>
        </p:spPr>
        <p:txBody>
          <a:bodyPr/>
          <a:lstStyle/>
          <a:p>
            <a:fld id="{98E9F61A-FE3F-493D-8B64-C1AB16663981}" type="slidenum">
              <a:rPr lang="es-ES"/>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1625" y="142875"/>
            <a:ext cx="8534400" cy="928688"/>
          </a:xfrm>
        </p:spPr>
        <p:txBody>
          <a:bodyPr/>
          <a:lstStyle/>
          <a:p>
            <a:pPr eaLnBrk="1" hangingPunct="1"/>
            <a:r>
              <a:rPr lang="en-CA" smtClean="0"/>
              <a:t>2.3 Communicative Stress </a:t>
            </a:r>
            <a:r>
              <a:rPr lang="en-CA" sz="2400" smtClean="0"/>
              <a:t>(cont’d.)</a:t>
            </a:r>
          </a:p>
        </p:txBody>
      </p:sp>
      <p:graphicFrame>
        <p:nvGraphicFramePr>
          <p:cNvPr id="42018" name="Group 34"/>
          <p:cNvGraphicFramePr>
            <a:graphicFrameLocks noGrp="1"/>
          </p:cNvGraphicFramePr>
          <p:nvPr>
            <p:ph sz="quarter" idx="1"/>
          </p:nvPr>
        </p:nvGraphicFramePr>
        <p:xfrm>
          <a:off x="428625" y="1714500"/>
          <a:ext cx="8229600" cy="4335781"/>
        </p:xfrm>
        <a:graphic>
          <a:graphicData uri="http://schemas.openxmlformats.org/drawingml/2006/table">
            <a:tbl>
              <a:tblPr/>
              <a:tblGrid>
                <a:gridCol w="2743200"/>
                <a:gridCol w="2743200"/>
                <a:gridCol w="2743200"/>
              </a:tblGrid>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Communicative Stress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easy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112" charset="0"/>
                          <a:ea typeface="ＭＳ Ｐゴシック" pitchFamily="-112" charset="-128"/>
                        </a:rPr>
                        <a:t>difficult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54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Length of texts used.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read an article about nutrition.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read a short article.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read a longer, more detailed article.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Type of response.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will identify food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Have learners match foods to categories.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Have learners generate a list of foods for each category.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BE9"/>
                    </a:solidFill>
                  </a:tcPr>
                </a:tc>
              </a:tr>
              <a:tr h="174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0000"/>
                          </a:solidFill>
                          <a:effectLst/>
                          <a:latin typeface="Calibri" pitchFamily="-112" charset="0"/>
                          <a:ea typeface="ＭＳ Ｐゴシック" pitchFamily="-112" charset="-128"/>
                        </a:rPr>
                        <a:t>Opportunities to control interaction.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Task: Learners will listen to a recorded interview about healthy eating habits.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will be able to listen to the tape several times while answering questions.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112" charset="0"/>
                          <a:ea typeface="ＭＳ Ｐゴシック" pitchFamily="-112" charset="-128"/>
                        </a:rPr>
                        <a:t>Learners will hear the tape played only once while answering questions.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394BE"/>
                    </a:solidFill>
                  </a:tcPr>
                </a:tc>
              </a:tr>
            </a:tbl>
          </a:graphicData>
        </a:graphic>
      </p:graphicFrame>
      <p:sp>
        <p:nvSpPr>
          <p:cNvPr id="34841" name="4 Marcador de número de diapositiva"/>
          <p:cNvSpPr>
            <a:spLocks noGrp="1"/>
          </p:cNvSpPr>
          <p:nvPr>
            <p:ph type="sldNum" sz="quarter" idx="12"/>
          </p:nvPr>
        </p:nvSpPr>
        <p:spPr bwMode="auto">
          <a:noFill/>
          <a:ln>
            <a:miter lim="800000"/>
            <a:headEnd/>
            <a:tailEnd/>
          </a:ln>
        </p:spPr>
        <p:txBody>
          <a:bodyPr/>
          <a:lstStyle/>
          <a:p>
            <a:fld id="{DD40E482-40C1-4DCD-801D-F66FBE117821}" type="slidenum">
              <a:rPr lang="es-ES"/>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301625" y="142875"/>
            <a:ext cx="8534400" cy="1000125"/>
          </a:xfrm>
        </p:spPr>
        <p:txBody>
          <a:bodyPr/>
          <a:lstStyle/>
          <a:p>
            <a:pPr eaLnBrk="1" hangingPunct="1">
              <a:lnSpc>
                <a:spcPct val="80000"/>
              </a:lnSpc>
            </a:pPr>
            <a:r>
              <a:rPr lang="en-CA" smtClean="0"/>
              <a:t>Framework 3. Bias and Tiered Tasks </a:t>
            </a:r>
            <a:br>
              <a:rPr lang="en-CA" smtClean="0"/>
            </a:br>
            <a:r>
              <a:rPr lang="en-CA" sz="2800" smtClean="0"/>
              <a:t>(Bowler &amp; Parminter, 2002)</a:t>
            </a:r>
            <a:endParaRPr lang="es-ES" sz="2800" smtClean="0"/>
          </a:p>
        </p:txBody>
      </p:sp>
      <p:sp>
        <p:nvSpPr>
          <p:cNvPr id="35843" name="3 Marcador de contenido"/>
          <p:cNvSpPr>
            <a:spLocks noGrp="1"/>
          </p:cNvSpPr>
          <p:nvPr>
            <p:ph sz="quarter" idx="1"/>
          </p:nvPr>
        </p:nvSpPr>
        <p:spPr>
          <a:xfrm>
            <a:off x="301625" y="1785938"/>
            <a:ext cx="8504238" cy="4313237"/>
          </a:xfrm>
        </p:spPr>
        <p:txBody>
          <a:bodyPr/>
          <a:lstStyle/>
          <a:p>
            <a:pPr eaLnBrk="1" hangingPunct="1">
              <a:lnSpc>
                <a:spcPct val="80000"/>
              </a:lnSpc>
              <a:spcBef>
                <a:spcPts val="1200"/>
              </a:spcBef>
              <a:spcAft>
                <a:spcPts val="1800"/>
              </a:spcAft>
            </a:pPr>
            <a:r>
              <a:rPr lang="en-CA" smtClean="0"/>
              <a:t>Bias and tiered tasks are two ways of adapting reading or listening activities for multilevel classes:</a:t>
            </a:r>
          </a:p>
          <a:p>
            <a:pPr eaLnBrk="1" hangingPunct="1">
              <a:lnSpc>
                <a:spcPct val="80000"/>
              </a:lnSpc>
              <a:spcBef>
                <a:spcPts val="1200"/>
              </a:spcBef>
              <a:spcAft>
                <a:spcPts val="1800"/>
              </a:spcAft>
              <a:buFont typeface="Wingdings 2" pitchFamily="-112" charset="2"/>
              <a:buNone/>
            </a:pPr>
            <a:r>
              <a:rPr lang="en-CA" smtClean="0">
                <a:solidFill>
                  <a:schemeClr val="accent1"/>
                </a:solidFill>
              </a:rPr>
              <a:t>	</a:t>
            </a:r>
            <a:r>
              <a:rPr lang="en-CA" b="1" smtClean="0">
                <a:solidFill>
                  <a:schemeClr val="accent1"/>
                </a:solidFill>
              </a:rPr>
              <a:t>3.1. 	</a:t>
            </a:r>
            <a:r>
              <a:rPr lang="en-CA" b="1" smtClean="0"/>
              <a:t>bias tasks </a:t>
            </a:r>
            <a:r>
              <a:rPr lang="en-CA" smtClean="0"/>
              <a:t>require responses of varying difficulty,</a:t>
            </a:r>
          </a:p>
          <a:p>
            <a:pPr eaLnBrk="1" hangingPunct="1">
              <a:lnSpc>
                <a:spcPct val="80000"/>
              </a:lnSpc>
              <a:spcBef>
                <a:spcPts val="1200"/>
              </a:spcBef>
              <a:spcAft>
                <a:spcPts val="1800"/>
              </a:spcAft>
              <a:buFont typeface="Wingdings 2" pitchFamily="-112" charset="2"/>
              <a:buNone/>
            </a:pPr>
            <a:r>
              <a:rPr lang="en-CA" smtClean="0">
                <a:solidFill>
                  <a:schemeClr val="accent1"/>
                </a:solidFill>
              </a:rPr>
              <a:t>	</a:t>
            </a:r>
            <a:r>
              <a:rPr lang="en-CA" b="1" smtClean="0">
                <a:solidFill>
                  <a:schemeClr val="accent1"/>
                </a:solidFill>
              </a:rPr>
              <a:t>3.2. </a:t>
            </a:r>
            <a:r>
              <a:rPr lang="en-CA" smtClean="0">
                <a:solidFill>
                  <a:schemeClr val="accent1"/>
                </a:solidFill>
              </a:rPr>
              <a:t>	</a:t>
            </a:r>
            <a:r>
              <a:rPr lang="en-CA" b="1" smtClean="0"/>
              <a:t>tiered tasks </a:t>
            </a:r>
            <a:r>
              <a:rPr lang="en-CA" smtClean="0"/>
              <a:t>provide varying levels of support for 	learner responses.</a:t>
            </a:r>
            <a:endParaRPr lang="es-ES" smtClean="0"/>
          </a:p>
        </p:txBody>
      </p:sp>
      <p:sp>
        <p:nvSpPr>
          <p:cNvPr id="35844" name="5 Marcador de número de diapositiva"/>
          <p:cNvSpPr>
            <a:spLocks noGrp="1"/>
          </p:cNvSpPr>
          <p:nvPr>
            <p:ph type="sldNum" sz="quarter" idx="12"/>
          </p:nvPr>
        </p:nvSpPr>
        <p:spPr bwMode="auto">
          <a:noFill/>
          <a:ln>
            <a:miter lim="800000"/>
            <a:headEnd/>
            <a:tailEnd/>
          </a:ln>
        </p:spPr>
        <p:txBody>
          <a:bodyPr/>
          <a:lstStyle/>
          <a:p>
            <a:fld id="{F77C6881-4EE3-4609-86D7-443236C6DA5C}" type="slidenum">
              <a:rPr lang="es-ES"/>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301625" y="142875"/>
            <a:ext cx="8534400" cy="928688"/>
          </a:xfrm>
        </p:spPr>
        <p:txBody>
          <a:bodyPr/>
          <a:lstStyle/>
          <a:p>
            <a:pPr eaLnBrk="1" hangingPunct="1"/>
            <a:r>
              <a:rPr lang="es-ES" smtClean="0"/>
              <a:t>3.1. Bias Task 1 Example</a:t>
            </a:r>
          </a:p>
        </p:txBody>
      </p:sp>
      <p:sp>
        <p:nvSpPr>
          <p:cNvPr id="36867" name="3 Marcador de contenido"/>
          <p:cNvSpPr>
            <a:spLocks noGrp="1"/>
          </p:cNvSpPr>
          <p:nvPr>
            <p:ph sz="quarter" idx="1"/>
          </p:nvPr>
        </p:nvSpPr>
        <p:spPr>
          <a:xfrm>
            <a:off x="301625" y="1643063"/>
            <a:ext cx="8504238" cy="4456112"/>
          </a:xfrm>
        </p:spPr>
        <p:txBody>
          <a:bodyPr/>
          <a:lstStyle/>
          <a:p>
            <a:pPr eaLnBrk="1" hangingPunct="1">
              <a:lnSpc>
                <a:spcPct val="80000"/>
              </a:lnSpc>
              <a:spcBef>
                <a:spcPts val="1200"/>
              </a:spcBef>
              <a:spcAft>
                <a:spcPts val="1800"/>
              </a:spcAft>
            </a:pPr>
            <a:r>
              <a:rPr lang="en-CA" smtClean="0"/>
              <a:t>In </a:t>
            </a:r>
            <a:r>
              <a:rPr lang="en-CA" b="1" smtClean="0"/>
              <a:t>Task A</a:t>
            </a:r>
            <a:r>
              <a:rPr lang="en-CA" smtClean="0"/>
              <a:t>, learners with </a:t>
            </a:r>
            <a:r>
              <a:rPr lang="en-CA" b="1" smtClean="0"/>
              <a:t>lower proficiency </a:t>
            </a:r>
            <a:r>
              <a:rPr lang="en-CA" smtClean="0"/>
              <a:t>answer questions about the reading passage (see example on next slide).</a:t>
            </a:r>
          </a:p>
          <a:p>
            <a:pPr eaLnBrk="1" hangingPunct="1">
              <a:lnSpc>
                <a:spcPct val="80000"/>
              </a:lnSpc>
              <a:spcBef>
                <a:spcPts val="1200"/>
              </a:spcBef>
              <a:spcAft>
                <a:spcPts val="1800"/>
              </a:spcAft>
            </a:pPr>
            <a:r>
              <a:rPr lang="en-CA" smtClean="0"/>
              <a:t>In </a:t>
            </a:r>
            <a:r>
              <a:rPr lang="en-CA" b="1" smtClean="0"/>
              <a:t>Task B</a:t>
            </a:r>
            <a:r>
              <a:rPr lang="en-CA" smtClean="0"/>
              <a:t>, learners with </a:t>
            </a:r>
            <a:r>
              <a:rPr lang="en-CA" b="1" smtClean="0"/>
              <a:t>higher proficiency </a:t>
            </a:r>
            <a:r>
              <a:rPr lang="en-CA" smtClean="0"/>
              <a:t>formulate questions for answers provided in the text (see example on next slide).</a:t>
            </a:r>
          </a:p>
          <a:p>
            <a:pPr eaLnBrk="1" hangingPunct="1">
              <a:lnSpc>
                <a:spcPct val="80000"/>
              </a:lnSpc>
              <a:spcBef>
                <a:spcPts val="1200"/>
              </a:spcBef>
              <a:spcAft>
                <a:spcPts val="1800"/>
              </a:spcAft>
            </a:pPr>
            <a:r>
              <a:rPr lang="en-CA" smtClean="0"/>
              <a:t>The tasks are complementary, so when they have finished, learners can pair up (AB) with a learner from the other group for peer feedback. This type of feedback is very motivating for less proficient learners.</a:t>
            </a:r>
          </a:p>
          <a:p>
            <a:pPr eaLnBrk="1" hangingPunct="1"/>
            <a:endParaRPr lang="es-ES" smtClean="0"/>
          </a:p>
        </p:txBody>
      </p:sp>
      <p:sp>
        <p:nvSpPr>
          <p:cNvPr id="36868" name="5 Marcador de número de diapositiva"/>
          <p:cNvSpPr>
            <a:spLocks noGrp="1"/>
          </p:cNvSpPr>
          <p:nvPr>
            <p:ph type="sldNum" sz="quarter" idx="12"/>
          </p:nvPr>
        </p:nvSpPr>
        <p:spPr bwMode="auto">
          <a:noFill/>
          <a:ln>
            <a:miter lim="800000"/>
            <a:headEnd/>
            <a:tailEnd/>
          </a:ln>
        </p:spPr>
        <p:txBody>
          <a:bodyPr/>
          <a:lstStyle/>
          <a:p>
            <a:fld id="{28FB42AF-C656-477D-9D87-02DDBE21A4F8}" type="slidenum">
              <a:rPr lang="es-ES"/>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301625" y="142875"/>
            <a:ext cx="8534400" cy="928688"/>
          </a:xfrm>
        </p:spPr>
        <p:txBody>
          <a:bodyPr/>
          <a:lstStyle/>
          <a:p>
            <a:pPr eaLnBrk="1" hangingPunct="1"/>
            <a:r>
              <a:rPr lang="es-ES" smtClean="0"/>
              <a:t>3.1. Bias Task 1 </a:t>
            </a:r>
            <a:r>
              <a:rPr lang="es-ES" sz="2400" smtClean="0"/>
              <a:t>(cont’d.)</a:t>
            </a:r>
          </a:p>
        </p:txBody>
      </p:sp>
      <p:sp>
        <p:nvSpPr>
          <p:cNvPr id="37891" name="3 Marcador de contenido"/>
          <p:cNvSpPr>
            <a:spLocks noGrp="1"/>
          </p:cNvSpPr>
          <p:nvPr>
            <p:ph sz="quarter" idx="1"/>
          </p:nvPr>
        </p:nvSpPr>
        <p:spPr>
          <a:xfrm>
            <a:off x="301625" y="1527175"/>
            <a:ext cx="8504238" cy="4572000"/>
          </a:xfrm>
        </p:spPr>
        <p:txBody>
          <a:bodyPr/>
          <a:lstStyle/>
          <a:p>
            <a:pPr eaLnBrk="1" hangingPunct="1"/>
            <a:r>
              <a:rPr lang="en-US" b="1" smtClean="0"/>
              <a:t>Task A. Low proficiency:</a:t>
            </a:r>
          </a:p>
          <a:p>
            <a:pPr eaLnBrk="1" hangingPunct="1">
              <a:buFont typeface="Arial" charset="0"/>
              <a:buNone/>
            </a:pPr>
            <a:r>
              <a:rPr lang="en-US" smtClean="0"/>
              <a:t>		Q: What are the four food groups? </a:t>
            </a:r>
          </a:p>
          <a:p>
            <a:pPr eaLnBrk="1" hangingPunct="1">
              <a:buFont typeface="Arial" charset="0"/>
              <a:buNone/>
            </a:pPr>
            <a:r>
              <a:rPr lang="en-US" smtClean="0"/>
              <a:t>		A:</a:t>
            </a:r>
            <a:r>
              <a:rPr lang="en-US" u="sng" smtClean="0"/>
              <a:t>							</a:t>
            </a:r>
          </a:p>
          <a:p>
            <a:pPr eaLnBrk="1" hangingPunct="1">
              <a:buFont typeface="Arial" charset="0"/>
              <a:buNone/>
            </a:pPr>
            <a:endParaRPr lang="en-US" u="sng" smtClean="0"/>
          </a:p>
          <a:p>
            <a:pPr eaLnBrk="1" hangingPunct="1"/>
            <a:r>
              <a:rPr lang="en-US" b="1" smtClean="0"/>
              <a:t>Task B. High proficiency:</a:t>
            </a:r>
          </a:p>
          <a:p>
            <a:pPr eaLnBrk="1" hangingPunct="1">
              <a:buFont typeface="Arial" charset="0"/>
              <a:buNone/>
            </a:pPr>
            <a:r>
              <a:rPr lang="en-US" smtClean="0"/>
              <a:t>		Q: </a:t>
            </a:r>
            <a:r>
              <a:rPr lang="en-US" u="sng" smtClean="0"/>
              <a:t>							</a:t>
            </a:r>
            <a:r>
              <a:rPr lang="en-US" smtClean="0"/>
              <a:t>?</a:t>
            </a:r>
          </a:p>
          <a:p>
            <a:pPr eaLnBrk="1" hangingPunct="1">
              <a:buFont typeface="Arial" charset="0"/>
              <a:buNone/>
            </a:pPr>
            <a:r>
              <a:rPr lang="en-US" smtClean="0"/>
              <a:t>		A: vegetables and fruit, grain products, </a:t>
            </a:r>
          </a:p>
          <a:p>
            <a:pPr eaLnBrk="1" hangingPunct="1">
              <a:buFont typeface="Arial" charset="0"/>
              <a:buNone/>
            </a:pPr>
            <a:r>
              <a:rPr lang="en-US" smtClean="0"/>
              <a:t>		milk and alternatives, meat and alternatives</a:t>
            </a:r>
          </a:p>
          <a:p>
            <a:pPr eaLnBrk="1" hangingPunct="1"/>
            <a:endParaRPr lang="es-ES" smtClean="0"/>
          </a:p>
        </p:txBody>
      </p:sp>
      <p:sp>
        <p:nvSpPr>
          <p:cNvPr id="37892" name="5 Marcador de número de diapositiva"/>
          <p:cNvSpPr>
            <a:spLocks noGrp="1"/>
          </p:cNvSpPr>
          <p:nvPr>
            <p:ph type="sldNum" sz="quarter" idx="12"/>
          </p:nvPr>
        </p:nvSpPr>
        <p:spPr bwMode="auto">
          <a:noFill/>
          <a:ln>
            <a:miter lim="800000"/>
            <a:headEnd/>
            <a:tailEnd/>
          </a:ln>
        </p:spPr>
        <p:txBody>
          <a:bodyPr/>
          <a:lstStyle/>
          <a:p>
            <a:fld id="{D38E6FD9-D395-4AAC-AAFB-319FB6E29D7E}" type="slidenum">
              <a:rPr lang="es-ES"/>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301625" y="142875"/>
            <a:ext cx="8534400" cy="1000125"/>
          </a:xfrm>
        </p:spPr>
        <p:txBody>
          <a:bodyPr/>
          <a:lstStyle/>
          <a:p>
            <a:pPr eaLnBrk="1" hangingPunct="1">
              <a:lnSpc>
                <a:spcPct val="80000"/>
              </a:lnSpc>
            </a:pPr>
            <a:r>
              <a:rPr lang="es-ES" smtClean="0"/>
              <a:t>3.1. Bias Task 2: </a:t>
            </a:r>
            <a:r>
              <a:rPr lang="en-US" smtClean="0"/>
              <a:t>Jigsawed Gapfill Example</a:t>
            </a:r>
            <a:br>
              <a:rPr lang="en-US" smtClean="0"/>
            </a:br>
            <a:r>
              <a:rPr lang="en-US" sz="2400" smtClean="0"/>
              <a:t> (based on Bowler &amp; Parminter, 2002, p. 63)</a:t>
            </a:r>
            <a:endParaRPr lang="es-ES" sz="2400" smtClean="0"/>
          </a:p>
        </p:txBody>
      </p:sp>
      <p:sp>
        <p:nvSpPr>
          <p:cNvPr id="38915" name="3 Marcador de contenido"/>
          <p:cNvSpPr>
            <a:spLocks noGrp="1"/>
          </p:cNvSpPr>
          <p:nvPr>
            <p:ph sz="quarter" idx="1"/>
          </p:nvPr>
        </p:nvSpPr>
        <p:spPr>
          <a:xfrm>
            <a:off x="301625" y="1643063"/>
            <a:ext cx="8504238" cy="5000625"/>
          </a:xfrm>
        </p:spPr>
        <p:txBody>
          <a:bodyPr/>
          <a:lstStyle/>
          <a:p>
            <a:pPr eaLnBrk="1" hangingPunct="1">
              <a:lnSpc>
                <a:spcPct val="80000"/>
              </a:lnSpc>
              <a:spcBef>
                <a:spcPts val="400"/>
              </a:spcBef>
              <a:spcAft>
                <a:spcPts val="1200"/>
              </a:spcAft>
            </a:pPr>
            <a:r>
              <a:rPr lang="en-US" smtClean="0"/>
              <a:t>To prepare this activity, make 2 copies of a reading or listening text. Label them A and B.</a:t>
            </a:r>
          </a:p>
          <a:p>
            <a:pPr eaLnBrk="1" hangingPunct="1">
              <a:lnSpc>
                <a:spcPct val="80000"/>
              </a:lnSpc>
              <a:spcBef>
                <a:spcPts val="400"/>
              </a:spcBef>
              <a:spcAft>
                <a:spcPts val="1200"/>
              </a:spcAft>
            </a:pPr>
            <a:r>
              <a:rPr lang="en-US" smtClean="0"/>
              <a:t>On </a:t>
            </a:r>
            <a:r>
              <a:rPr lang="en-US" b="1" smtClean="0"/>
              <a:t>copy A</a:t>
            </a:r>
            <a:r>
              <a:rPr lang="en-US" smtClean="0"/>
              <a:t>, blank out 3 basic words for </a:t>
            </a:r>
            <a:r>
              <a:rPr lang="en-US" b="1" smtClean="0"/>
              <a:t>low proficiency </a:t>
            </a:r>
            <a:r>
              <a:rPr lang="en-US" smtClean="0"/>
              <a:t>learners </a:t>
            </a:r>
            <a:r>
              <a:rPr lang="en-CA" sz="2400" smtClean="0"/>
              <a:t>(see example on next slide)</a:t>
            </a:r>
            <a:r>
              <a:rPr lang="en-US" smtClean="0"/>
              <a:t>.</a:t>
            </a:r>
          </a:p>
          <a:p>
            <a:pPr eaLnBrk="1" hangingPunct="1">
              <a:lnSpc>
                <a:spcPct val="80000"/>
              </a:lnSpc>
              <a:spcBef>
                <a:spcPts val="400"/>
              </a:spcBef>
              <a:spcAft>
                <a:spcPts val="1200"/>
              </a:spcAft>
            </a:pPr>
            <a:r>
              <a:rPr lang="en-US" smtClean="0"/>
              <a:t>On </a:t>
            </a:r>
            <a:r>
              <a:rPr lang="en-US" b="1" smtClean="0"/>
              <a:t>copy B</a:t>
            </a:r>
            <a:r>
              <a:rPr lang="en-US" smtClean="0"/>
              <a:t>, blank out 5 more difficult words for </a:t>
            </a:r>
            <a:r>
              <a:rPr lang="en-US" b="1" smtClean="0"/>
              <a:t>higher proficiency </a:t>
            </a:r>
            <a:r>
              <a:rPr lang="en-US" smtClean="0"/>
              <a:t>learners</a:t>
            </a:r>
            <a:r>
              <a:rPr lang="en-CA" sz="2400" smtClean="0"/>
              <a:t> (see example on next slide).</a:t>
            </a:r>
            <a:endParaRPr lang="en-US" smtClean="0"/>
          </a:p>
          <a:p>
            <a:pPr eaLnBrk="1" hangingPunct="1">
              <a:lnSpc>
                <a:spcPct val="80000"/>
              </a:lnSpc>
              <a:spcBef>
                <a:spcPts val="400"/>
              </a:spcBef>
              <a:spcAft>
                <a:spcPts val="1200"/>
              </a:spcAft>
            </a:pPr>
            <a:r>
              <a:rPr lang="en-US" smtClean="0"/>
              <a:t>Copy and distribute to the appropriate groups. When learners have completed the listening activity, have them pair up (AB) to provide feedback to each other.</a:t>
            </a:r>
          </a:p>
          <a:p>
            <a:pPr eaLnBrk="1" hangingPunct="1">
              <a:lnSpc>
                <a:spcPct val="80000"/>
              </a:lnSpc>
              <a:spcBef>
                <a:spcPts val="1800"/>
              </a:spcBef>
              <a:spcAft>
                <a:spcPts val="600"/>
              </a:spcAft>
              <a:buFont typeface="Wingdings 2" pitchFamily="-112" charset="2"/>
              <a:buNone/>
            </a:pPr>
            <a:r>
              <a:rPr lang="en-US" sz="2000" smtClean="0"/>
              <a:t>	Note: This can also be done with 3 groups, varying demands. Because the gaps are in different places, differentiation is not necessarily obvious to the learners. </a:t>
            </a:r>
            <a:endParaRPr lang="es-ES" sz="2300" smtClean="0"/>
          </a:p>
        </p:txBody>
      </p:sp>
      <p:sp>
        <p:nvSpPr>
          <p:cNvPr id="38916" name="5 Marcador de número de diapositiva"/>
          <p:cNvSpPr>
            <a:spLocks noGrp="1"/>
          </p:cNvSpPr>
          <p:nvPr>
            <p:ph type="sldNum" sz="quarter" idx="12"/>
          </p:nvPr>
        </p:nvSpPr>
        <p:spPr bwMode="auto">
          <a:noFill/>
          <a:ln>
            <a:miter lim="800000"/>
            <a:headEnd/>
            <a:tailEnd/>
          </a:ln>
        </p:spPr>
        <p:txBody>
          <a:bodyPr/>
          <a:lstStyle/>
          <a:p>
            <a:fld id="{09D4A638-DC75-4093-BA66-9C0DC91E81BC}" type="slidenum">
              <a:rPr lang="es-ES"/>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arcador de contenido"/>
          <p:cNvSpPr>
            <a:spLocks noGrp="1"/>
          </p:cNvSpPr>
          <p:nvPr>
            <p:ph sz="quarter" idx="1"/>
          </p:nvPr>
        </p:nvSpPr>
        <p:spPr>
          <a:xfrm>
            <a:off x="301625" y="1643063"/>
            <a:ext cx="8504238" cy="4714875"/>
          </a:xfrm>
        </p:spPr>
        <p:txBody>
          <a:bodyPr/>
          <a:lstStyle/>
          <a:p>
            <a:pPr marL="514350" indent="-514350" eaLnBrk="1" hangingPunct="1">
              <a:buFont typeface="Wingdings 2" pitchFamily="-112" charset="2"/>
              <a:buNone/>
            </a:pPr>
            <a:r>
              <a:rPr lang="en-CA" b="1" smtClean="0">
                <a:solidFill>
                  <a:schemeClr val="accent1"/>
                </a:solidFill>
              </a:rPr>
              <a:t>	</a:t>
            </a:r>
            <a:r>
              <a:rPr lang="en-CA" smtClean="0">
                <a:solidFill>
                  <a:srgbClr val="3E3F68"/>
                </a:solidFill>
              </a:rPr>
              <a:t>Example</a:t>
            </a:r>
          </a:p>
          <a:p>
            <a:pPr marL="514350" indent="-514350" eaLnBrk="1" hangingPunct="1"/>
            <a:r>
              <a:rPr lang="en-CA" b="1" smtClean="0"/>
              <a:t>Copy A – Low proficiency</a:t>
            </a:r>
            <a:r>
              <a:rPr lang="en-CA" smtClean="0"/>
              <a:t>: 	</a:t>
            </a:r>
          </a:p>
          <a:p>
            <a:pPr marL="514350" indent="-514350" eaLnBrk="1" hangingPunct="1">
              <a:buFont typeface="Arial" charset="0"/>
              <a:buNone/>
            </a:pPr>
            <a:r>
              <a:rPr lang="en-CA" smtClean="0"/>
              <a:t>	Have breakfast every _____. It may help control your hunger later ___ the day. To be active every day is a step towards better health and a healthy _____ weight.</a:t>
            </a:r>
          </a:p>
          <a:p>
            <a:pPr marL="514350" indent="-514350" eaLnBrk="1" hangingPunct="1"/>
            <a:endParaRPr lang="en-CA" b="1" smtClean="0"/>
          </a:p>
          <a:p>
            <a:pPr marL="514350" indent="-514350" eaLnBrk="1" hangingPunct="1"/>
            <a:r>
              <a:rPr lang="en-CA" b="1" smtClean="0"/>
              <a:t>Copy B – Higher proficiency</a:t>
            </a:r>
            <a:r>
              <a:rPr lang="en-CA" smtClean="0"/>
              <a:t>: </a:t>
            </a:r>
          </a:p>
          <a:p>
            <a:pPr marL="514350" indent="-514350" eaLnBrk="1" hangingPunct="1">
              <a:buFont typeface="Arial" charset="0"/>
              <a:buNone/>
            </a:pPr>
            <a:r>
              <a:rPr lang="en-CA" smtClean="0"/>
              <a:t>	Have _____ every day. It may help _____ your hunger later in the day. To be _____ every day is a step _____ better health and a healthy body _____.</a:t>
            </a:r>
          </a:p>
        </p:txBody>
      </p:sp>
      <p:sp>
        <p:nvSpPr>
          <p:cNvPr id="39939" name="5 Marcador de número de diapositiva"/>
          <p:cNvSpPr>
            <a:spLocks noGrp="1"/>
          </p:cNvSpPr>
          <p:nvPr>
            <p:ph type="sldNum" sz="quarter" idx="12"/>
          </p:nvPr>
        </p:nvSpPr>
        <p:spPr bwMode="auto">
          <a:noFill/>
          <a:ln>
            <a:miter lim="800000"/>
            <a:headEnd/>
            <a:tailEnd/>
          </a:ln>
        </p:spPr>
        <p:txBody>
          <a:bodyPr/>
          <a:lstStyle/>
          <a:p>
            <a:fld id="{7C95B6F9-832F-4787-9BE8-49A136719D8F}" type="slidenum">
              <a:rPr lang="es-ES"/>
              <a:pPr/>
              <a:t>28</a:t>
            </a:fld>
            <a:endParaRPr lang="es-ES"/>
          </a:p>
        </p:txBody>
      </p:sp>
      <p:sp>
        <p:nvSpPr>
          <p:cNvPr id="39940" name="1 Título"/>
          <p:cNvSpPr>
            <a:spLocks noGrp="1"/>
          </p:cNvSpPr>
          <p:nvPr>
            <p:ph type="title"/>
          </p:nvPr>
        </p:nvSpPr>
        <p:spPr>
          <a:xfrm>
            <a:off x="301625" y="142875"/>
            <a:ext cx="8534400" cy="1000125"/>
          </a:xfrm>
        </p:spPr>
        <p:txBody>
          <a:bodyPr/>
          <a:lstStyle/>
          <a:p>
            <a:pPr eaLnBrk="1" hangingPunct="1">
              <a:lnSpc>
                <a:spcPct val="80000"/>
              </a:lnSpc>
            </a:pPr>
            <a:r>
              <a:rPr lang="es-ES" smtClean="0"/>
              <a:t>3.1. Bias Task 2: </a:t>
            </a:r>
            <a:r>
              <a:rPr lang="en-US" smtClean="0"/>
              <a:t>Jigsawed Gapfill </a:t>
            </a:r>
            <a:r>
              <a:rPr lang="en-US" sz="2400" smtClean="0"/>
              <a:t>(cont’d.)</a:t>
            </a:r>
            <a:r>
              <a:rPr lang="en-US" smtClean="0"/>
              <a:t/>
            </a:r>
            <a:br>
              <a:rPr lang="en-US" smtClean="0"/>
            </a:br>
            <a:r>
              <a:rPr lang="en-US" sz="2400" smtClean="0"/>
              <a:t> (based on Bowler &amp; Parminter, 2002, p. 63)</a:t>
            </a:r>
            <a:endParaRPr lang="es-E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301625" y="142875"/>
            <a:ext cx="8534400" cy="928688"/>
          </a:xfrm>
        </p:spPr>
        <p:txBody>
          <a:bodyPr/>
          <a:lstStyle/>
          <a:p>
            <a:pPr eaLnBrk="1" hangingPunct="1"/>
            <a:r>
              <a:rPr lang="es-ES" smtClean="0"/>
              <a:t>3.2. Tiered Task 1 Example</a:t>
            </a:r>
          </a:p>
        </p:txBody>
      </p:sp>
      <p:sp>
        <p:nvSpPr>
          <p:cNvPr id="40963" name="3 Marcador de contenido"/>
          <p:cNvSpPr>
            <a:spLocks noGrp="1"/>
          </p:cNvSpPr>
          <p:nvPr>
            <p:ph sz="quarter" idx="1"/>
          </p:nvPr>
        </p:nvSpPr>
        <p:spPr>
          <a:xfrm>
            <a:off x="301625" y="1571625"/>
            <a:ext cx="8504238" cy="5143500"/>
          </a:xfrm>
        </p:spPr>
        <p:txBody>
          <a:bodyPr/>
          <a:lstStyle/>
          <a:p>
            <a:pPr eaLnBrk="1" hangingPunct="1">
              <a:lnSpc>
                <a:spcPct val="80000"/>
              </a:lnSpc>
              <a:spcBef>
                <a:spcPct val="0"/>
              </a:spcBef>
              <a:spcAft>
                <a:spcPts val="600"/>
              </a:spcAft>
            </a:pPr>
            <a:r>
              <a:rPr lang="en-CA" sz="2500" smtClean="0"/>
              <a:t>For the following task, all of the learners will be provided with the same reading passage about nutrition. All learners will also be required to answer the same questions about the text, with varying degrees of support. </a:t>
            </a:r>
          </a:p>
          <a:p>
            <a:pPr eaLnBrk="1" hangingPunct="1">
              <a:lnSpc>
                <a:spcPct val="80000"/>
              </a:lnSpc>
              <a:spcBef>
                <a:spcPct val="0"/>
              </a:spcBef>
              <a:spcAft>
                <a:spcPts val="600"/>
              </a:spcAft>
              <a:buFont typeface="Arial" charset="0"/>
              <a:buNone/>
            </a:pPr>
            <a:endParaRPr lang="en-CA" sz="2500" smtClean="0"/>
          </a:p>
          <a:p>
            <a:pPr eaLnBrk="1" hangingPunct="1">
              <a:lnSpc>
                <a:spcPct val="80000"/>
              </a:lnSpc>
              <a:spcBef>
                <a:spcPct val="0"/>
              </a:spcBef>
              <a:spcAft>
                <a:spcPts val="600"/>
              </a:spcAft>
            </a:pPr>
            <a:r>
              <a:rPr lang="en-CA" sz="2500" b="1" smtClean="0"/>
              <a:t>Less proficient learners</a:t>
            </a:r>
            <a:r>
              <a:rPr lang="en-CA" sz="2500" smtClean="0"/>
              <a:t> are required to match the answers to the questions. 	</a:t>
            </a:r>
          </a:p>
          <a:p>
            <a:pPr eaLnBrk="1" hangingPunct="1">
              <a:lnSpc>
                <a:spcPct val="80000"/>
              </a:lnSpc>
              <a:spcBef>
                <a:spcPct val="0"/>
              </a:spcBef>
              <a:spcAft>
                <a:spcPts val="600"/>
              </a:spcAft>
            </a:pPr>
            <a:r>
              <a:rPr lang="en-CA" sz="2500" b="1" smtClean="0"/>
              <a:t>Midlevel</a:t>
            </a:r>
            <a:r>
              <a:rPr lang="en-CA" sz="2500" smtClean="0"/>
              <a:t> </a:t>
            </a:r>
            <a:r>
              <a:rPr lang="en-CA" sz="2500" b="1" smtClean="0"/>
              <a:t>learners</a:t>
            </a:r>
            <a:r>
              <a:rPr lang="en-CA" sz="2500" smtClean="0"/>
              <a:t> are required to answer multiple-choice questions. </a:t>
            </a:r>
          </a:p>
          <a:p>
            <a:pPr eaLnBrk="1" hangingPunct="1">
              <a:lnSpc>
                <a:spcPct val="80000"/>
              </a:lnSpc>
              <a:spcBef>
                <a:spcPct val="0"/>
              </a:spcBef>
              <a:spcAft>
                <a:spcPts val="600"/>
              </a:spcAft>
            </a:pPr>
            <a:r>
              <a:rPr lang="en-CA" sz="2500" b="1" smtClean="0"/>
              <a:t>High proficiency learners</a:t>
            </a:r>
            <a:r>
              <a:rPr lang="en-CA" sz="2500" smtClean="0"/>
              <a:t> are required to answer open-ended questions.</a:t>
            </a:r>
          </a:p>
          <a:p>
            <a:pPr eaLnBrk="1" hangingPunct="1">
              <a:lnSpc>
                <a:spcPct val="80000"/>
              </a:lnSpc>
              <a:spcBef>
                <a:spcPct val="0"/>
              </a:spcBef>
              <a:spcAft>
                <a:spcPts val="600"/>
              </a:spcAft>
              <a:buFont typeface="Arial" charset="0"/>
              <a:buNone/>
            </a:pPr>
            <a:r>
              <a:rPr lang="en-CA" sz="2500" smtClean="0"/>
              <a:t>		</a:t>
            </a:r>
          </a:p>
          <a:p>
            <a:pPr eaLnBrk="1" hangingPunct="1">
              <a:lnSpc>
                <a:spcPct val="80000"/>
              </a:lnSpc>
              <a:spcBef>
                <a:spcPct val="0"/>
              </a:spcBef>
              <a:spcAft>
                <a:spcPts val="600"/>
              </a:spcAft>
            </a:pPr>
            <a:r>
              <a:rPr lang="en-CA" sz="2500" smtClean="0"/>
              <a:t>After each group has completed the activity, the class can reassemble and check their answers.</a:t>
            </a:r>
          </a:p>
          <a:p>
            <a:pPr eaLnBrk="1" hangingPunct="1">
              <a:lnSpc>
                <a:spcPct val="80000"/>
              </a:lnSpc>
            </a:pPr>
            <a:endParaRPr lang="es-ES" sz="1900" smtClean="0"/>
          </a:p>
        </p:txBody>
      </p:sp>
      <p:sp>
        <p:nvSpPr>
          <p:cNvPr id="40964" name="5 Marcador de número de diapositiva"/>
          <p:cNvSpPr>
            <a:spLocks noGrp="1"/>
          </p:cNvSpPr>
          <p:nvPr>
            <p:ph type="sldNum" sz="quarter" idx="12"/>
          </p:nvPr>
        </p:nvSpPr>
        <p:spPr bwMode="auto">
          <a:noFill/>
          <a:ln>
            <a:miter lim="800000"/>
            <a:headEnd/>
            <a:tailEnd/>
          </a:ln>
        </p:spPr>
        <p:txBody>
          <a:bodyPr/>
          <a:lstStyle/>
          <a:p>
            <a:fld id="{1DC2BCAA-FBFC-4436-A789-8E0C76106A9B}" type="slidenum">
              <a:rPr lang="es-ES"/>
              <a:pPr/>
              <a:t>29</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301625" y="142875"/>
            <a:ext cx="8534400" cy="928688"/>
          </a:xfrm>
        </p:spPr>
        <p:txBody>
          <a:bodyPr/>
          <a:lstStyle/>
          <a:p>
            <a:pPr eaLnBrk="1" hangingPunct="1"/>
            <a:r>
              <a:rPr lang="en-CA" smtClean="0"/>
              <a:t>Rationale for Multilevel Classes</a:t>
            </a:r>
            <a:endParaRPr lang="es-ES" smtClean="0"/>
          </a:p>
        </p:txBody>
      </p:sp>
      <p:sp>
        <p:nvSpPr>
          <p:cNvPr id="14339" name="3 Marcador de contenido"/>
          <p:cNvSpPr>
            <a:spLocks noGrp="1"/>
          </p:cNvSpPr>
          <p:nvPr>
            <p:ph sz="quarter" idx="1"/>
          </p:nvPr>
        </p:nvSpPr>
        <p:spPr>
          <a:xfrm>
            <a:off x="142875" y="1571625"/>
            <a:ext cx="8858250" cy="4786313"/>
          </a:xfrm>
        </p:spPr>
        <p:txBody>
          <a:bodyPr/>
          <a:lstStyle/>
          <a:p>
            <a:pPr eaLnBrk="1" hangingPunct="1">
              <a:lnSpc>
                <a:spcPct val="70000"/>
              </a:lnSpc>
              <a:spcBef>
                <a:spcPts val="600"/>
              </a:spcBef>
              <a:spcAft>
                <a:spcPts val="1200"/>
              </a:spcAft>
              <a:buFontTx/>
              <a:buChar char="•"/>
            </a:pPr>
            <a:r>
              <a:rPr lang="en-CA" smtClean="0"/>
              <a:t>Administrators are often balancing the complex needs of teachers and learners and trying to accommodate both.</a:t>
            </a:r>
          </a:p>
          <a:p>
            <a:pPr eaLnBrk="1" hangingPunct="1">
              <a:lnSpc>
                <a:spcPct val="70000"/>
              </a:lnSpc>
              <a:spcBef>
                <a:spcPts val="600"/>
              </a:spcBef>
              <a:spcAft>
                <a:spcPts val="1200"/>
              </a:spcAft>
              <a:buFontTx/>
              <a:buChar char="•"/>
            </a:pPr>
            <a:r>
              <a:rPr lang="en-CA" smtClean="0"/>
              <a:t>Multilevel classes may be necessary due to a high demand for and shortage of ESL instructors.</a:t>
            </a:r>
          </a:p>
          <a:p>
            <a:pPr eaLnBrk="1" hangingPunct="1">
              <a:lnSpc>
                <a:spcPct val="70000"/>
              </a:lnSpc>
              <a:spcBef>
                <a:spcPts val="600"/>
              </a:spcBef>
              <a:spcAft>
                <a:spcPts val="1200"/>
              </a:spcAft>
              <a:buFontTx/>
              <a:buChar char="•"/>
            </a:pPr>
            <a:r>
              <a:rPr lang="en-CA" smtClean="0"/>
              <a:t>Limited funding of some ESL programs often restricts the number of classes that can be provided in a community at a given time.</a:t>
            </a:r>
          </a:p>
          <a:p>
            <a:pPr eaLnBrk="1" hangingPunct="1">
              <a:lnSpc>
                <a:spcPct val="70000"/>
              </a:lnSpc>
              <a:spcBef>
                <a:spcPts val="600"/>
              </a:spcBef>
              <a:spcAft>
                <a:spcPts val="1200"/>
              </a:spcAft>
              <a:buFontTx/>
              <a:buChar char="•"/>
            </a:pPr>
            <a:r>
              <a:rPr lang="en-CA" smtClean="0"/>
              <a:t>Although multilevel instruction can present challenges for instructors, it is a reality for most programs, as no two learners have identical listening, speaking, reading, and writing skills, nor do any two learners progress at the same rate.</a:t>
            </a:r>
          </a:p>
          <a:p>
            <a:pPr eaLnBrk="1" hangingPunct="1">
              <a:lnSpc>
                <a:spcPct val="70000"/>
              </a:lnSpc>
            </a:pPr>
            <a:endParaRPr lang="es-ES" sz="700" smtClean="0"/>
          </a:p>
        </p:txBody>
      </p:sp>
      <p:sp>
        <p:nvSpPr>
          <p:cNvPr id="14340" name="5 Marcador de número de diapositiva"/>
          <p:cNvSpPr>
            <a:spLocks noGrp="1"/>
          </p:cNvSpPr>
          <p:nvPr>
            <p:ph type="sldNum" sz="quarter" idx="12"/>
          </p:nvPr>
        </p:nvSpPr>
        <p:spPr bwMode="auto">
          <a:xfrm>
            <a:off x="4324350" y="1027113"/>
            <a:ext cx="461963" cy="473075"/>
          </a:xfrm>
          <a:noFill/>
          <a:ln>
            <a:miter lim="800000"/>
            <a:headEnd/>
            <a:tailEnd/>
          </a:ln>
        </p:spPr>
        <p:txBody>
          <a:bodyPr/>
          <a:lstStyle/>
          <a:p>
            <a:fld id="{30F9D6B1-61E6-4853-84CD-4AF0BA9598A0}" type="slidenum">
              <a:rPr lang="es-ES"/>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301625" y="142875"/>
            <a:ext cx="8534400" cy="928688"/>
          </a:xfrm>
        </p:spPr>
        <p:txBody>
          <a:bodyPr/>
          <a:lstStyle/>
          <a:p>
            <a:pPr eaLnBrk="1" hangingPunct="1"/>
            <a:r>
              <a:rPr lang="es-ES" smtClean="0"/>
              <a:t>3.2. Tiered Task 1 </a:t>
            </a:r>
            <a:r>
              <a:rPr lang="es-ES" sz="2400" smtClean="0"/>
              <a:t>(cont’d.)</a:t>
            </a:r>
            <a:endParaRPr lang="es-ES" smtClean="0"/>
          </a:p>
        </p:txBody>
      </p:sp>
      <p:sp>
        <p:nvSpPr>
          <p:cNvPr id="41987" name="3 Marcador de contenido"/>
          <p:cNvSpPr>
            <a:spLocks noGrp="1"/>
          </p:cNvSpPr>
          <p:nvPr>
            <p:ph sz="quarter" idx="1"/>
          </p:nvPr>
        </p:nvSpPr>
        <p:spPr>
          <a:xfrm>
            <a:off x="301625" y="1527175"/>
            <a:ext cx="8504238" cy="5187950"/>
          </a:xfrm>
        </p:spPr>
        <p:txBody>
          <a:bodyPr/>
          <a:lstStyle/>
          <a:p>
            <a:pPr eaLnBrk="1" hangingPunct="1">
              <a:spcBef>
                <a:spcPct val="0"/>
              </a:spcBef>
              <a:spcAft>
                <a:spcPts val="600"/>
              </a:spcAft>
            </a:pPr>
            <a:r>
              <a:rPr lang="en-US" dirty="0" smtClean="0">
                <a:solidFill>
                  <a:srgbClr val="3E3F68"/>
                </a:solidFill>
              </a:rPr>
              <a:t>Sample text:</a:t>
            </a:r>
          </a:p>
          <a:p>
            <a:pPr eaLnBrk="1" hangingPunct="1">
              <a:lnSpc>
                <a:spcPct val="90000"/>
              </a:lnSpc>
              <a:spcBef>
                <a:spcPct val="0"/>
              </a:spcBef>
              <a:buFont typeface="Wingdings 2" pitchFamily="-112" charset="2"/>
              <a:buNone/>
            </a:pPr>
            <a:r>
              <a:rPr lang="en-US" sz="2800" dirty="0" smtClean="0"/>
              <a:t>	</a:t>
            </a:r>
            <a:r>
              <a:rPr lang="en-US" sz="2200" dirty="0" smtClean="0"/>
              <a:t>Stress is a normal part of life and often cannot be avoided. In fact, some stress keeps people motivated and makes life interesting. Stress becomes unhealthy when its causes are unpredictable, uncontrollable and unpleasant. How people deal with stress is often related to experience and personality. For example, by the time people reach middle-age they tend to experience less stress and also have better ways to deal with it when they are confronted with it. And, as is well known, “Type A” personalities tend to attract stress. They are highly competitive, impatient and always in a hurry. “Type B” personalities, however, are relatively easygoing, are less hurried and less hostile – all characteristics that avoid stress.</a:t>
            </a:r>
          </a:p>
          <a:p>
            <a:pPr eaLnBrk="1" hangingPunct="1"/>
            <a:endParaRPr lang="es-ES" dirty="0" smtClean="0"/>
          </a:p>
        </p:txBody>
      </p:sp>
      <p:sp>
        <p:nvSpPr>
          <p:cNvPr id="41989" name="6 Marcador de número de diapositiva"/>
          <p:cNvSpPr>
            <a:spLocks noGrp="1"/>
          </p:cNvSpPr>
          <p:nvPr>
            <p:ph type="sldNum" sz="quarter" idx="12"/>
          </p:nvPr>
        </p:nvSpPr>
        <p:spPr bwMode="auto">
          <a:noFill/>
          <a:ln>
            <a:miter lim="800000"/>
            <a:headEnd/>
            <a:tailEnd/>
          </a:ln>
        </p:spPr>
        <p:txBody>
          <a:bodyPr/>
          <a:lstStyle/>
          <a:p>
            <a:fld id="{9F17545A-1D96-4E37-9FE2-2F3C0B112922}" type="slidenum">
              <a:rPr lang="es-ES"/>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301625" y="142875"/>
            <a:ext cx="8534400" cy="928688"/>
          </a:xfrm>
        </p:spPr>
        <p:txBody>
          <a:bodyPr/>
          <a:lstStyle/>
          <a:p>
            <a:pPr eaLnBrk="1" hangingPunct="1"/>
            <a:r>
              <a:rPr lang="es-ES" smtClean="0"/>
              <a:t>3.2. Tiered Task 1: Top Tier Example</a:t>
            </a:r>
            <a:endParaRPr lang="es-ES" sz="2400" smtClean="0"/>
          </a:p>
        </p:txBody>
      </p:sp>
      <p:sp>
        <p:nvSpPr>
          <p:cNvPr id="43011" name="3 Marcador de contenido"/>
          <p:cNvSpPr>
            <a:spLocks noGrp="1"/>
          </p:cNvSpPr>
          <p:nvPr>
            <p:ph sz="quarter" idx="1"/>
          </p:nvPr>
        </p:nvSpPr>
        <p:spPr>
          <a:xfrm>
            <a:off x="301625" y="1527175"/>
            <a:ext cx="8556625" cy="4830763"/>
          </a:xfrm>
        </p:spPr>
        <p:txBody>
          <a:bodyPr/>
          <a:lstStyle/>
          <a:p>
            <a:pPr eaLnBrk="1" hangingPunct="1"/>
            <a:r>
              <a:rPr lang="es-ES" b="1" smtClean="0"/>
              <a:t>For less proficient learners</a:t>
            </a:r>
          </a:p>
          <a:p>
            <a:pPr eaLnBrk="1" hangingPunct="1">
              <a:buFont typeface="Arial" charset="0"/>
              <a:buNone/>
            </a:pPr>
            <a:r>
              <a:rPr lang="en-CA" u="sng" smtClean="0"/>
              <a:t>Questions</a:t>
            </a:r>
          </a:p>
          <a:p>
            <a:pPr eaLnBrk="1" hangingPunct="1">
              <a:buClr>
                <a:srgbClr val="3E3F68"/>
              </a:buClr>
              <a:buFont typeface="Arial" charset="0"/>
              <a:buAutoNum type="arabicPeriod"/>
            </a:pPr>
            <a:r>
              <a:rPr lang="en-CA" smtClean="0"/>
              <a:t>Which age group is less stressed? </a:t>
            </a:r>
          </a:p>
          <a:p>
            <a:pPr eaLnBrk="1" hangingPunct="1">
              <a:buFont typeface="Arial" charset="0"/>
              <a:buAutoNum type="arabicPeriod"/>
            </a:pPr>
            <a:r>
              <a:rPr lang="en-CA" smtClean="0"/>
              <a:t>Describe a “Type A” personality.</a:t>
            </a:r>
          </a:p>
          <a:p>
            <a:pPr eaLnBrk="1" hangingPunct="1">
              <a:buFont typeface="Arial" charset="0"/>
              <a:buAutoNum type="arabicPeriod"/>
            </a:pPr>
            <a:r>
              <a:rPr lang="en-CA" smtClean="0"/>
              <a:t>Why do “Type B” personalities avoid stress? </a:t>
            </a:r>
          </a:p>
          <a:p>
            <a:pPr eaLnBrk="1" hangingPunct="1">
              <a:buFont typeface="Arial" charset="0"/>
              <a:buNone/>
            </a:pPr>
            <a:r>
              <a:rPr lang="en-CA" u="sng" smtClean="0"/>
              <a:t>Answers</a:t>
            </a:r>
          </a:p>
          <a:p>
            <a:pPr eaLnBrk="1" hangingPunct="1">
              <a:buClr>
                <a:srgbClr val="3E3F68"/>
              </a:buClr>
              <a:buFont typeface="Arial" charset="0"/>
              <a:buAutoNum type="alphaLcPeriod"/>
            </a:pPr>
            <a:r>
              <a:rPr lang="en-CA" smtClean="0"/>
              <a:t>They are highly competitive, impatient, and always in a hurry.</a:t>
            </a:r>
          </a:p>
          <a:p>
            <a:pPr eaLnBrk="1" hangingPunct="1">
              <a:buFont typeface="Arial" charset="0"/>
              <a:buAutoNum type="alphaLcPeriod"/>
            </a:pPr>
            <a:r>
              <a:rPr lang="en-CA" smtClean="0"/>
              <a:t>They are middle-aged.</a:t>
            </a:r>
          </a:p>
          <a:p>
            <a:pPr eaLnBrk="1" hangingPunct="1">
              <a:buFont typeface="Arial" charset="0"/>
              <a:buAutoNum type="alphaLcPeriod"/>
            </a:pPr>
            <a:r>
              <a:rPr lang="en-CA" smtClean="0"/>
              <a:t>They are easy-going, less hurried, and less hostile.</a:t>
            </a:r>
          </a:p>
        </p:txBody>
      </p:sp>
      <p:sp>
        <p:nvSpPr>
          <p:cNvPr id="43012" name="5 Marcador de número de diapositiva"/>
          <p:cNvSpPr>
            <a:spLocks noGrp="1"/>
          </p:cNvSpPr>
          <p:nvPr>
            <p:ph type="sldNum" sz="quarter" idx="12"/>
          </p:nvPr>
        </p:nvSpPr>
        <p:spPr bwMode="auto">
          <a:noFill/>
          <a:ln>
            <a:miter lim="800000"/>
            <a:headEnd/>
            <a:tailEnd/>
          </a:ln>
        </p:spPr>
        <p:txBody>
          <a:bodyPr/>
          <a:lstStyle/>
          <a:p>
            <a:fld id="{A3120F3E-6C58-4BCA-9184-B58A861879F9}" type="slidenum">
              <a:rPr lang="es-ES"/>
              <a:pPr/>
              <a:t>31</a:t>
            </a:fld>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301625" y="142875"/>
            <a:ext cx="8534400" cy="928688"/>
          </a:xfrm>
        </p:spPr>
        <p:txBody>
          <a:bodyPr/>
          <a:lstStyle/>
          <a:p>
            <a:pPr eaLnBrk="1" hangingPunct="1"/>
            <a:r>
              <a:rPr lang="es-ES" smtClean="0"/>
              <a:t>3.2. Tiered Task 1: Middle Tier Example</a:t>
            </a:r>
            <a:endParaRPr lang="es-ES" sz="2400" smtClean="0"/>
          </a:p>
        </p:txBody>
      </p:sp>
      <p:sp>
        <p:nvSpPr>
          <p:cNvPr id="44035" name="3 Marcador de contenido"/>
          <p:cNvSpPr>
            <a:spLocks noGrp="1"/>
          </p:cNvSpPr>
          <p:nvPr>
            <p:ph sz="quarter" idx="1"/>
          </p:nvPr>
        </p:nvSpPr>
        <p:spPr>
          <a:xfrm>
            <a:off x="301625" y="1527175"/>
            <a:ext cx="8504238" cy="5187950"/>
          </a:xfrm>
        </p:spPr>
        <p:txBody>
          <a:bodyPr/>
          <a:lstStyle/>
          <a:p>
            <a:pPr eaLnBrk="1" hangingPunct="1">
              <a:lnSpc>
                <a:spcPct val="80000"/>
              </a:lnSpc>
            </a:pPr>
            <a:r>
              <a:rPr lang="en-US" sz="3000" b="1" smtClean="0"/>
              <a:t>For midlevel learners:</a:t>
            </a:r>
            <a:endParaRPr lang="es-ES" sz="3000" b="1" smtClean="0"/>
          </a:p>
          <a:p>
            <a:pPr eaLnBrk="1" hangingPunct="1">
              <a:lnSpc>
                <a:spcPct val="70000"/>
              </a:lnSpc>
              <a:buFont typeface="Arial" charset="0"/>
              <a:buNone/>
            </a:pPr>
            <a:r>
              <a:rPr lang="en-CA" sz="2500" u="sng" smtClean="0"/>
              <a:t>Questions</a:t>
            </a:r>
          </a:p>
          <a:p>
            <a:pPr eaLnBrk="1" hangingPunct="1">
              <a:lnSpc>
                <a:spcPct val="70000"/>
              </a:lnSpc>
              <a:buClr>
                <a:srgbClr val="3E3F68"/>
              </a:buClr>
              <a:buFont typeface="Arial" charset="0"/>
              <a:buAutoNum type="arabicPeriod"/>
            </a:pPr>
            <a:r>
              <a:rPr lang="en-CA" sz="2500" smtClean="0"/>
              <a:t>Which age group is less stressed? </a:t>
            </a:r>
          </a:p>
          <a:p>
            <a:pPr eaLnBrk="1" hangingPunct="1">
              <a:lnSpc>
                <a:spcPct val="70000"/>
              </a:lnSpc>
              <a:buFont typeface="Arial" charset="0"/>
              <a:buNone/>
            </a:pPr>
            <a:r>
              <a:rPr lang="en-CA" sz="2500" smtClean="0"/>
              <a:t>	</a:t>
            </a:r>
            <a:r>
              <a:rPr lang="en-CA" sz="2500" smtClean="0">
                <a:solidFill>
                  <a:srgbClr val="3E3F68"/>
                </a:solidFill>
              </a:rPr>
              <a:t>a. </a:t>
            </a:r>
            <a:r>
              <a:rPr lang="en-CA" sz="2500" smtClean="0"/>
              <a:t>seniors</a:t>
            </a:r>
          </a:p>
          <a:p>
            <a:pPr eaLnBrk="1" hangingPunct="1">
              <a:lnSpc>
                <a:spcPct val="70000"/>
              </a:lnSpc>
              <a:buFont typeface="Arial" charset="0"/>
              <a:buNone/>
            </a:pPr>
            <a:r>
              <a:rPr lang="en-CA" sz="2500" smtClean="0"/>
              <a:t>	</a:t>
            </a:r>
            <a:r>
              <a:rPr lang="en-CA" sz="2500" smtClean="0">
                <a:solidFill>
                  <a:srgbClr val="3E3F68"/>
                </a:solidFill>
              </a:rPr>
              <a:t>b. </a:t>
            </a:r>
            <a:r>
              <a:rPr lang="en-CA" sz="2500" smtClean="0"/>
              <a:t>middle aged</a:t>
            </a:r>
          </a:p>
          <a:p>
            <a:pPr eaLnBrk="1" hangingPunct="1">
              <a:lnSpc>
                <a:spcPct val="70000"/>
              </a:lnSpc>
              <a:buFont typeface="Arial" charset="0"/>
              <a:buNone/>
            </a:pPr>
            <a:r>
              <a:rPr lang="en-CA" sz="2500" smtClean="0"/>
              <a:t>	</a:t>
            </a:r>
            <a:r>
              <a:rPr lang="en-CA" sz="2500" smtClean="0">
                <a:solidFill>
                  <a:srgbClr val="3E3F68"/>
                </a:solidFill>
              </a:rPr>
              <a:t>c. </a:t>
            </a:r>
            <a:r>
              <a:rPr lang="en-CA" sz="2500" smtClean="0"/>
              <a:t>youth</a:t>
            </a:r>
          </a:p>
          <a:p>
            <a:pPr eaLnBrk="1" hangingPunct="1">
              <a:lnSpc>
                <a:spcPct val="70000"/>
              </a:lnSpc>
              <a:buFont typeface="Arial" charset="0"/>
              <a:buAutoNum type="arabicPeriod" startAt="2"/>
            </a:pPr>
            <a:r>
              <a:rPr lang="en-CA" sz="2500" smtClean="0"/>
              <a:t>Describe a “Type A” personality.</a:t>
            </a:r>
          </a:p>
          <a:p>
            <a:pPr eaLnBrk="1" hangingPunct="1">
              <a:lnSpc>
                <a:spcPct val="70000"/>
              </a:lnSpc>
              <a:buFont typeface="Arial" charset="0"/>
              <a:buNone/>
            </a:pPr>
            <a:r>
              <a:rPr lang="en-CA" sz="2500" smtClean="0"/>
              <a:t>	</a:t>
            </a:r>
            <a:r>
              <a:rPr lang="en-CA" sz="2500" smtClean="0">
                <a:solidFill>
                  <a:srgbClr val="3E3F68"/>
                </a:solidFill>
              </a:rPr>
              <a:t>a. </a:t>
            </a:r>
            <a:r>
              <a:rPr lang="en-CA" sz="2500" smtClean="0"/>
              <a:t>easygoing</a:t>
            </a:r>
          </a:p>
          <a:p>
            <a:pPr eaLnBrk="1" hangingPunct="1">
              <a:lnSpc>
                <a:spcPct val="70000"/>
              </a:lnSpc>
              <a:buFont typeface="Arial" charset="0"/>
              <a:buNone/>
            </a:pPr>
            <a:r>
              <a:rPr lang="en-CA" sz="2500" smtClean="0"/>
              <a:t>	</a:t>
            </a:r>
            <a:r>
              <a:rPr lang="en-CA" sz="2500" smtClean="0">
                <a:solidFill>
                  <a:srgbClr val="3E3F68"/>
                </a:solidFill>
              </a:rPr>
              <a:t>b. </a:t>
            </a:r>
            <a:r>
              <a:rPr lang="en-CA" sz="2500" smtClean="0"/>
              <a:t>uncontrollable</a:t>
            </a:r>
          </a:p>
          <a:p>
            <a:pPr eaLnBrk="1" hangingPunct="1">
              <a:lnSpc>
                <a:spcPct val="70000"/>
              </a:lnSpc>
              <a:buFont typeface="Arial" charset="0"/>
              <a:buNone/>
            </a:pPr>
            <a:r>
              <a:rPr lang="en-CA" sz="2500" smtClean="0"/>
              <a:t>	</a:t>
            </a:r>
            <a:r>
              <a:rPr lang="en-CA" sz="2500" smtClean="0">
                <a:solidFill>
                  <a:srgbClr val="3E3F68"/>
                </a:solidFill>
              </a:rPr>
              <a:t>c. </a:t>
            </a:r>
            <a:r>
              <a:rPr lang="en-CA" sz="2500" smtClean="0"/>
              <a:t>impatient</a:t>
            </a:r>
          </a:p>
          <a:p>
            <a:pPr eaLnBrk="1" hangingPunct="1">
              <a:lnSpc>
                <a:spcPct val="70000"/>
              </a:lnSpc>
              <a:buFont typeface="Arial" charset="0"/>
              <a:buAutoNum type="arabicPeriod" startAt="3"/>
            </a:pPr>
            <a:r>
              <a:rPr lang="en-CA" sz="2500" smtClean="0"/>
              <a:t>Why do “Type B” personalities avoid stress? </a:t>
            </a:r>
          </a:p>
          <a:p>
            <a:pPr eaLnBrk="1" hangingPunct="1">
              <a:lnSpc>
                <a:spcPct val="70000"/>
              </a:lnSpc>
              <a:buFont typeface="Arial" charset="0"/>
              <a:buNone/>
            </a:pPr>
            <a:r>
              <a:rPr lang="en-CA" sz="2500" smtClean="0"/>
              <a:t>	</a:t>
            </a:r>
            <a:r>
              <a:rPr lang="en-CA" sz="2500" smtClean="0">
                <a:solidFill>
                  <a:srgbClr val="3E3F68"/>
                </a:solidFill>
              </a:rPr>
              <a:t>a. </a:t>
            </a:r>
            <a:r>
              <a:rPr lang="en-CA" sz="2500" smtClean="0"/>
              <a:t>They are less hostile.</a:t>
            </a:r>
          </a:p>
          <a:p>
            <a:pPr eaLnBrk="1" hangingPunct="1">
              <a:lnSpc>
                <a:spcPct val="70000"/>
              </a:lnSpc>
              <a:buFont typeface="Arial" charset="0"/>
              <a:buNone/>
            </a:pPr>
            <a:r>
              <a:rPr lang="en-CA" sz="2500" smtClean="0"/>
              <a:t>	</a:t>
            </a:r>
            <a:r>
              <a:rPr lang="en-CA" sz="2500" smtClean="0">
                <a:solidFill>
                  <a:srgbClr val="3E3F68"/>
                </a:solidFill>
              </a:rPr>
              <a:t>b. </a:t>
            </a:r>
            <a:r>
              <a:rPr lang="en-CA" sz="2500" smtClean="0"/>
              <a:t>They are competitive.</a:t>
            </a:r>
          </a:p>
          <a:p>
            <a:pPr eaLnBrk="1" hangingPunct="1">
              <a:lnSpc>
                <a:spcPct val="70000"/>
              </a:lnSpc>
              <a:buFont typeface="Arial" charset="0"/>
              <a:buNone/>
            </a:pPr>
            <a:r>
              <a:rPr lang="en-CA" sz="2500" smtClean="0"/>
              <a:t>	</a:t>
            </a:r>
            <a:r>
              <a:rPr lang="en-CA" sz="2500" smtClean="0">
                <a:solidFill>
                  <a:srgbClr val="3E3F68"/>
                </a:solidFill>
              </a:rPr>
              <a:t>c. </a:t>
            </a:r>
            <a:r>
              <a:rPr lang="en-CA" sz="2500" smtClean="0"/>
              <a:t>They are unpleasant.</a:t>
            </a:r>
          </a:p>
          <a:p>
            <a:pPr eaLnBrk="1" hangingPunct="1">
              <a:lnSpc>
                <a:spcPct val="80000"/>
              </a:lnSpc>
            </a:pPr>
            <a:endParaRPr lang="es-ES" sz="2300" smtClean="0"/>
          </a:p>
        </p:txBody>
      </p:sp>
      <p:sp>
        <p:nvSpPr>
          <p:cNvPr id="44036" name="5 Marcador de número de diapositiva"/>
          <p:cNvSpPr>
            <a:spLocks noGrp="1"/>
          </p:cNvSpPr>
          <p:nvPr>
            <p:ph type="sldNum" sz="quarter" idx="12"/>
          </p:nvPr>
        </p:nvSpPr>
        <p:spPr bwMode="auto">
          <a:noFill/>
          <a:ln>
            <a:miter lim="800000"/>
            <a:headEnd/>
            <a:tailEnd/>
          </a:ln>
        </p:spPr>
        <p:txBody>
          <a:bodyPr/>
          <a:lstStyle/>
          <a:p>
            <a:fld id="{6A587EC4-EAC9-4D84-88B7-A9C8F4FDFFE0}" type="slidenum">
              <a:rPr lang="es-ES"/>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301625" y="142875"/>
            <a:ext cx="8534400" cy="928688"/>
          </a:xfrm>
        </p:spPr>
        <p:txBody>
          <a:bodyPr/>
          <a:lstStyle/>
          <a:p>
            <a:pPr eaLnBrk="1" hangingPunct="1"/>
            <a:r>
              <a:rPr lang="es-ES" smtClean="0"/>
              <a:t>3.2. Tiered Task 1: Bottom Tier Example</a:t>
            </a:r>
            <a:endParaRPr lang="es-ES" sz="2400" smtClean="0"/>
          </a:p>
        </p:txBody>
      </p:sp>
      <p:sp>
        <p:nvSpPr>
          <p:cNvPr id="45059" name="3 Marcador de contenido"/>
          <p:cNvSpPr>
            <a:spLocks noGrp="1"/>
          </p:cNvSpPr>
          <p:nvPr>
            <p:ph sz="quarter" idx="1"/>
          </p:nvPr>
        </p:nvSpPr>
        <p:spPr>
          <a:xfrm>
            <a:off x="301625" y="1527175"/>
            <a:ext cx="8504238" cy="4572000"/>
          </a:xfrm>
        </p:spPr>
        <p:txBody>
          <a:bodyPr/>
          <a:lstStyle/>
          <a:p>
            <a:pPr eaLnBrk="1" hangingPunct="1"/>
            <a:r>
              <a:rPr lang="es-ES" b="1" smtClean="0"/>
              <a:t>For high proficiency learners:</a:t>
            </a:r>
          </a:p>
          <a:p>
            <a:pPr eaLnBrk="1" hangingPunct="1">
              <a:buFont typeface="Arial" charset="0"/>
              <a:buNone/>
            </a:pPr>
            <a:endParaRPr lang="en-US" smtClean="0"/>
          </a:p>
          <a:p>
            <a:pPr eaLnBrk="1" hangingPunct="1">
              <a:spcBef>
                <a:spcPts val="600"/>
              </a:spcBef>
              <a:spcAft>
                <a:spcPts val="600"/>
              </a:spcAft>
              <a:buFont typeface="Arial" charset="0"/>
              <a:buAutoNum type="arabicPeriod"/>
            </a:pPr>
            <a:r>
              <a:rPr lang="en-CA" smtClean="0"/>
              <a:t>Which age group is less stressed? </a:t>
            </a:r>
          </a:p>
          <a:p>
            <a:pPr eaLnBrk="1" hangingPunct="1">
              <a:spcBef>
                <a:spcPts val="600"/>
              </a:spcBef>
              <a:spcAft>
                <a:spcPts val="600"/>
              </a:spcAft>
              <a:buFont typeface="Arial" charset="0"/>
              <a:buAutoNum type="arabicPeriod"/>
            </a:pPr>
            <a:r>
              <a:rPr lang="en-CA" smtClean="0"/>
              <a:t>Describe a “Type A” personality.</a:t>
            </a:r>
          </a:p>
          <a:p>
            <a:pPr eaLnBrk="1" hangingPunct="1">
              <a:spcBef>
                <a:spcPts val="600"/>
              </a:spcBef>
              <a:spcAft>
                <a:spcPts val="600"/>
              </a:spcAft>
              <a:buFont typeface="Arial" charset="0"/>
              <a:buAutoNum type="arabicPeriod"/>
            </a:pPr>
            <a:r>
              <a:rPr lang="en-CA" smtClean="0"/>
              <a:t>Why do “Type B” personalities avoid stress? </a:t>
            </a:r>
          </a:p>
          <a:p>
            <a:pPr eaLnBrk="1" hangingPunct="1"/>
            <a:endParaRPr lang="es-ES" smtClean="0"/>
          </a:p>
        </p:txBody>
      </p:sp>
      <p:sp>
        <p:nvSpPr>
          <p:cNvPr id="45060" name="5 Marcador de número de diapositiva"/>
          <p:cNvSpPr>
            <a:spLocks noGrp="1"/>
          </p:cNvSpPr>
          <p:nvPr>
            <p:ph type="sldNum" sz="quarter" idx="12"/>
          </p:nvPr>
        </p:nvSpPr>
        <p:spPr bwMode="auto">
          <a:noFill/>
          <a:ln>
            <a:miter lim="800000"/>
            <a:headEnd/>
            <a:tailEnd/>
          </a:ln>
        </p:spPr>
        <p:txBody>
          <a:bodyPr/>
          <a:lstStyle/>
          <a:p>
            <a:fld id="{421450DE-C7B9-470D-8413-3E69A05553C1}" type="slidenum">
              <a:rPr lang="es-ES"/>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301625" y="142875"/>
            <a:ext cx="8534400" cy="928688"/>
          </a:xfrm>
        </p:spPr>
        <p:txBody>
          <a:bodyPr/>
          <a:lstStyle/>
          <a:p>
            <a:pPr eaLnBrk="1" hangingPunct="1"/>
            <a:r>
              <a:rPr lang="en-CA" smtClean="0"/>
              <a:t>3.2. Tiered Task 2: Dual Choice Gapfill Example</a:t>
            </a:r>
            <a:endParaRPr lang="es-ES" smtClean="0"/>
          </a:p>
        </p:txBody>
      </p:sp>
      <p:sp>
        <p:nvSpPr>
          <p:cNvPr id="46083" name="3 Marcador de contenido"/>
          <p:cNvSpPr>
            <a:spLocks noGrp="1"/>
          </p:cNvSpPr>
          <p:nvPr>
            <p:ph sz="quarter" idx="1"/>
          </p:nvPr>
        </p:nvSpPr>
        <p:spPr>
          <a:xfrm>
            <a:off x="301625" y="1527175"/>
            <a:ext cx="8504238" cy="5045075"/>
          </a:xfrm>
        </p:spPr>
        <p:txBody>
          <a:bodyPr/>
          <a:lstStyle/>
          <a:p>
            <a:pPr eaLnBrk="1" hangingPunct="1">
              <a:lnSpc>
                <a:spcPct val="80000"/>
              </a:lnSpc>
              <a:spcBef>
                <a:spcPts val="600"/>
              </a:spcBef>
              <a:spcAft>
                <a:spcPts val="1200"/>
              </a:spcAft>
            </a:pPr>
            <a:r>
              <a:rPr lang="en-CA" smtClean="0"/>
              <a:t>For this task, learners are assigned to two groups. The more proficient learners are given a reading or listening passage in which they are required to fill in a number of blanks. The less proficient learners are given the same passage and are required to choose between two possible answers for each gap. </a:t>
            </a:r>
          </a:p>
          <a:p>
            <a:pPr eaLnBrk="1" hangingPunct="1">
              <a:lnSpc>
                <a:spcPct val="80000"/>
              </a:lnSpc>
              <a:spcBef>
                <a:spcPts val="600"/>
              </a:spcBef>
              <a:spcAft>
                <a:spcPts val="1200"/>
              </a:spcAft>
            </a:pPr>
            <a:r>
              <a:rPr lang="en-CA" smtClean="0"/>
              <a:t>Like the previous tiered task, all learners are working on the same activity; therefore, it is possible for the answers to be corrected as a class.</a:t>
            </a:r>
          </a:p>
          <a:p>
            <a:pPr eaLnBrk="1" hangingPunct="1">
              <a:lnSpc>
                <a:spcPct val="80000"/>
              </a:lnSpc>
              <a:spcBef>
                <a:spcPts val="600"/>
              </a:spcBef>
              <a:spcAft>
                <a:spcPts val="1200"/>
              </a:spcAft>
            </a:pPr>
            <a:r>
              <a:rPr lang="en-CA" smtClean="0"/>
              <a:t>The song </a:t>
            </a:r>
            <a:r>
              <a:rPr lang="en-CA" i="1" smtClean="0"/>
              <a:t>The Newcomers Song</a:t>
            </a:r>
            <a:r>
              <a:rPr lang="en-CA" smtClean="0"/>
              <a:t> by Maria Dunn was chosen for this activity: </a:t>
            </a:r>
            <a:r>
              <a:rPr lang="en-US" smtClean="0"/>
              <a:t>http://</a:t>
            </a:r>
            <a:r>
              <a:rPr lang="en-US" smtClean="0">
                <a:hlinkClick r:id="rId2"/>
              </a:rPr>
              <a:t>www.youtube.com/watch?v=LGs5fo9-DOk</a:t>
            </a:r>
            <a:endParaRPr lang="en-CA" smtClean="0"/>
          </a:p>
          <a:p>
            <a:pPr eaLnBrk="1" hangingPunct="1"/>
            <a:endParaRPr lang="es-ES" smtClean="0"/>
          </a:p>
        </p:txBody>
      </p:sp>
      <p:sp>
        <p:nvSpPr>
          <p:cNvPr id="46084" name="5 Marcador de número de diapositiva"/>
          <p:cNvSpPr>
            <a:spLocks noGrp="1"/>
          </p:cNvSpPr>
          <p:nvPr>
            <p:ph type="sldNum" sz="quarter" idx="12"/>
          </p:nvPr>
        </p:nvSpPr>
        <p:spPr bwMode="auto">
          <a:noFill/>
          <a:ln>
            <a:miter lim="800000"/>
            <a:headEnd/>
            <a:tailEnd/>
          </a:ln>
        </p:spPr>
        <p:txBody>
          <a:bodyPr/>
          <a:lstStyle/>
          <a:p>
            <a:fld id="{F83437DD-C0E3-4D03-925F-69BFFA1D652D}" type="slidenum">
              <a:rPr lang="es-ES"/>
              <a:pPr/>
              <a:t>34</a:t>
            </a:fld>
            <a:endParaRPr lang="es-ES"/>
          </a:p>
        </p:txBody>
      </p:sp>
      <p:sp>
        <p:nvSpPr>
          <p:cNvPr id="7" name="6 Rectángulo"/>
          <p:cNvSpPr/>
          <p:nvPr/>
        </p:nvSpPr>
        <p:spPr>
          <a:xfrm>
            <a:off x="-2451100" y="2967038"/>
            <a:ext cx="184150" cy="923925"/>
          </a:xfrm>
          <a:prstGeom prst="rect">
            <a:avLst/>
          </a:prstGeom>
          <a:noFill/>
        </p:spPr>
        <p:txBody>
          <a:bodyPr wrap="none">
            <a:spAutoFit/>
          </a:bodyPr>
          <a:lstStyle/>
          <a:p>
            <a:pPr algn="ctr">
              <a:defRPr/>
            </a:pPr>
            <a:endParaRPr lang="es-ES" sz="5400" b="1">
              <a:solidFill>
                <a:srgbClr val="E3E3E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301625" y="142875"/>
            <a:ext cx="8534400" cy="928688"/>
          </a:xfrm>
        </p:spPr>
        <p:txBody>
          <a:bodyPr/>
          <a:lstStyle/>
          <a:p>
            <a:pPr eaLnBrk="1" hangingPunct="1"/>
            <a:r>
              <a:rPr lang="en-CA" smtClean="0"/>
              <a:t>3.2. Tiered Task 2: Dual Choice Gapfill </a:t>
            </a:r>
            <a:r>
              <a:rPr lang="es-ES" sz="2400" smtClean="0"/>
              <a:t>(cont’d.)</a:t>
            </a:r>
          </a:p>
        </p:txBody>
      </p:sp>
      <p:sp>
        <p:nvSpPr>
          <p:cNvPr id="47107" name="3 Marcador de contenido"/>
          <p:cNvSpPr>
            <a:spLocks noGrp="1"/>
          </p:cNvSpPr>
          <p:nvPr>
            <p:ph sz="quarter" idx="1"/>
          </p:nvPr>
        </p:nvSpPr>
        <p:spPr>
          <a:xfrm>
            <a:off x="301625" y="1527175"/>
            <a:ext cx="8504238" cy="4830763"/>
          </a:xfrm>
        </p:spPr>
        <p:txBody>
          <a:bodyPr/>
          <a:lstStyle/>
          <a:p>
            <a:pPr eaLnBrk="1" hangingPunct="1">
              <a:lnSpc>
                <a:spcPct val="90000"/>
              </a:lnSpc>
              <a:spcBef>
                <a:spcPts val="600"/>
              </a:spcBef>
              <a:spcAft>
                <a:spcPts val="600"/>
              </a:spcAft>
            </a:pPr>
            <a:r>
              <a:rPr lang="es-ES" smtClean="0"/>
              <a:t>   Give missing words only to the less proficient learners</a:t>
            </a:r>
          </a:p>
          <a:p>
            <a:pPr eaLnBrk="1" hangingPunct="1">
              <a:lnSpc>
                <a:spcPct val="80000"/>
              </a:lnSpc>
              <a:spcBef>
                <a:spcPts val="600"/>
              </a:spcBef>
              <a:spcAft>
                <a:spcPts val="600"/>
              </a:spcAft>
            </a:pPr>
            <a:r>
              <a:rPr lang="en-US" smtClean="0"/>
              <a:t>   What are the missing words? (Choose from the missing     </a:t>
            </a:r>
          </a:p>
          <a:p>
            <a:pPr eaLnBrk="1" hangingPunct="1">
              <a:lnSpc>
                <a:spcPct val="80000"/>
              </a:lnSpc>
              <a:spcBef>
                <a:spcPts val="600"/>
              </a:spcBef>
              <a:spcAft>
                <a:spcPts val="600"/>
              </a:spcAft>
              <a:buFont typeface="Wingdings 2" pitchFamily="-112" charset="2"/>
              <a:buNone/>
            </a:pPr>
            <a:r>
              <a:rPr lang="en-US" smtClean="0"/>
              <a:t>       word list below).</a:t>
            </a:r>
          </a:p>
          <a:p>
            <a:pPr eaLnBrk="1" hangingPunct="1">
              <a:lnSpc>
                <a:spcPct val="80000"/>
              </a:lnSpc>
              <a:spcBef>
                <a:spcPts val="600"/>
              </a:spcBef>
              <a:spcAft>
                <a:spcPts val="600"/>
              </a:spcAft>
              <a:buFont typeface="Arial" charset="0"/>
              <a:buNone/>
            </a:pPr>
            <a:r>
              <a:rPr lang="en-US" smtClean="0"/>
              <a:t>		You bring the _(a)_ that helped you to survive.</a:t>
            </a:r>
            <a:br>
              <a:rPr lang="en-US" smtClean="0"/>
            </a:br>
            <a:r>
              <a:rPr lang="en-US" smtClean="0"/>
              <a:t>	You bring the _(b)_ you'll see your children thrive.</a:t>
            </a:r>
            <a:br>
              <a:rPr lang="en-US" smtClean="0"/>
            </a:br>
            <a:r>
              <a:rPr lang="en-US" smtClean="0"/>
              <a:t>	You bring the _(c)_ inside your bones.</a:t>
            </a:r>
            <a:br>
              <a:rPr lang="en-US" smtClean="0"/>
            </a:br>
            <a:r>
              <a:rPr lang="en-US" smtClean="0"/>
              <a:t>	    The will to  _(d)_ a home.</a:t>
            </a:r>
          </a:p>
          <a:p>
            <a:pPr eaLnBrk="1" hangingPunct="1">
              <a:lnSpc>
                <a:spcPct val="80000"/>
              </a:lnSpc>
              <a:spcBef>
                <a:spcPts val="600"/>
              </a:spcBef>
              <a:spcAft>
                <a:spcPts val="600"/>
              </a:spcAft>
            </a:pPr>
            <a:r>
              <a:rPr lang="en-US" smtClean="0"/>
              <a:t>Missing word list:</a:t>
            </a:r>
          </a:p>
          <a:p>
            <a:pPr marL="1081088" lvl="2" indent="-533400" eaLnBrk="1" hangingPunct="1">
              <a:lnSpc>
                <a:spcPct val="80000"/>
              </a:lnSpc>
              <a:spcBef>
                <a:spcPct val="0"/>
              </a:spcBef>
              <a:buClr>
                <a:srgbClr val="3E3F68"/>
              </a:buClr>
              <a:buFont typeface="Arial" charset="0"/>
              <a:buAutoNum type="alphaLcParenR"/>
            </a:pPr>
            <a:r>
              <a:rPr lang="en-US" sz="2700" smtClean="0"/>
              <a:t>skills / will</a:t>
            </a:r>
          </a:p>
          <a:p>
            <a:pPr marL="1081088" lvl="2" indent="-533400" eaLnBrk="1" hangingPunct="1">
              <a:lnSpc>
                <a:spcPct val="80000"/>
              </a:lnSpc>
              <a:spcBef>
                <a:spcPct val="0"/>
              </a:spcBef>
              <a:buClr>
                <a:srgbClr val="3E3F68"/>
              </a:buClr>
              <a:buFont typeface="Arial" charset="0"/>
              <a:buAutoNum type="alphaLcParenR"/>
            </a:pPr>
            <a:r>
              <a:rPr lang="en-US" sz="2700" smtClean="0"/>
              <a:t>wish  /  hope</a:t>
            </a:r>
          </a:p>
          <a:p>
            <a:pPr marL="1081088" lvl="2" indent="-533400" eaLnBrk="1" hangingPunct="1">
              <a:lnSpc>
                <a:spcPct val="80000"/>
              </a:lnSpc>
              <a:spcBef>
                <a:spcPct val="0"/>
              </a:spcBef>
              <a:buClr>
                <a:srgbClr val="3E3F68"/>
              </a:buClr>
              <a:buFont typeface="Arial" charset="0"/>
              <a:buAutoNum type="alphaLcParenR"/>
            </a:pPr>
            <a:r>
              <a:rPr lang="en-US" sz="2700" smtClean="0"/>
              <a:t>ancestors / relations</a:t>
            </a:r>
          </a:p>
          <a:p>
            <a:pPr marL="1081088" lvl="2" indent="-533400" eaLnBrk="1" hangingPunct="1">
              <a:lnSpc>
                <a:spcPct val="80000"/>
              </a:lnSpc>
              <a:spcBef>
                <a:spcPct val="0"/>
              </a:spcBef>
              <a:buClr>
                <a:srgbClr val="3E3F68"/>
              </a:buClr>
              <a:buFont typeface="Arial" charset="0"/>
              <a:buAutoNum type="alphaLcParenR"/>
            </a:pPr>
            <a:r>
              <a:rPr lang="en-US" sz="2700" smtClean="0"/>
              <a:t>build  / make</a:t>
            </a:r>
          </a:p>
          <a:p>
            <a:pPr eaLnBrk="1" hangingPunct="1">
              <a:lnSpc>
                <a:spcPct val="90000"/>
              </a:lnSpc>
            </a:pPr>
            <a:endParaRPr lang="es-ES" smtClean="0"/>
          </a:p>
        </p:txBody>
      </p:sp>
      <p:sp>
        <p:nvSpPr>
          <p:cNvPr id="47108" name="5 Marcador de número de diapositiva"/>
          <p:cNvSpPr>
            <a:spLocks noGrp="1"/>
          </p:cNvSpPr>
          <p:nvPr>
            <p:ph type="sldNum" sz="quarter" idx="12"/>
          </p:nvPr>
        </p:nvSpPr>
        <p:spPr bwMode="auto">
          <a:noFill/>
          <a:ln>
            <a:miter lim="800000"/>
            <a:headEnd/>
            <a:tailEnd/>
          </a:ln>
        </p:spPr>
        <p:txBody>
          <a:bodyPr/>
          <a:lstStyle/>
          <a:p>
            <a:fld id="{1D8991B6-5221-4651-9471-F61F906C6DA1}" type="slidenum">
              <a:rPr lang="es-ES"/>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301625" y="214313"/>
            <a:ext cx="8534400" cy="928687"/>
          </a:xfrm>
        </p:spPr>
        <p:txBody>
          <a:bodyPr/>
          <a:lstStyle/>
          <a:p>
            <a:pPr eaLnBrk="1" hangingPunct="1">
              <a:lnSpc>
                <a:spcPct val="80000"/>
              </a:lnSpc>
            </a:pPr>
            <a:r>
              <a:rPr lang="en-CA" sz="3200" smtClean="0"/>
              <a:t>Framework 4. Grading (Adapting) Listening Tasks </a:t>
            </a:r>
            <a:r>
              <a:rPr lang="en-CA" sz="3000" smtClean="0"/>
              <a:t/>
            </a:r>
            <a:br>
              <a:rPr lang="en-CA" sz="3000" smtClean="0"/>
            </a:br>
            <a:r>
              <a:rPr lang="en-CA" sz="3200" smtClean="0"/>
              <a:t> </a:t>
            </a:r>
            <a:r>
              <a:rPr lang="en-CA" sz="2400" smtClean="0"/>
              <a:t>(Lynch, 1996, pp. 93-97) </a:t>
            </a:r>
            <a:endParaRPr lang="es-ES" sz="2400" smtClean="0"/>
          </a:p>
        </p:txBody>
      </p:sp>
      <p:sp>
        <p:nvSpPr>
          <p:cNvPr id="48131" name="3 Marcador de contenido"/>
          <p:cNvSpPr>
            <a:spLocks noGrp="1"/>
          </p:cNvSpPr>
          <p:nvPr>
            <p:ph sz="quarter" idx="1"/>
          </p:nvPr>
        </p:nvSpPr>
        <p:spPr>
          <a:xfrm>
            <a:off x="301625" y="1527175"/>
            <a:ext cx="8504238" cy="4572000"/>
          </a:xfrm>
        </p:spPr>
        <p:txBody>
          <a:bodyPr/>
          <a:lstStyle/>
          <a:p>
            <a:pPr eaLnBrk="1" hangingPunct="1">
              <a:lnSpc>
                <a:spcPct val="80000"/>
              </a:lnSpc>
            </a:pPr>
            <a:r>
              <a:rPr lang="en-CA" smtClean="0"/>
              <a:t>Conventional options for grading listening tasks for learners of different proficiency levels:</a:t>
            </a:r>
          </a:p>
          <a:p>
            <a:pPr eaLnBrk="1" hangingPunct="1">
              <a:lnSpc>
                <a:spcPct val="80000"/>
              </a:lnSpc>
              <a:buFont typeface="Wingdings 2" pitchFamily="-112" charset="2"/>
              <a:buNone/>
            </a:pPr>
            <a:r>
              <a:rPr lang="en-CA" smtClean="0"/>
              <a:t>	</a:t>
            </a:r>
          </a:p>
          <a:p>
            <a:pPr eaLnBrk="1" hangingPunct="1">
              <a:lnSpc>
                <a:spcPct val="80000"/>
              </a:lnSpc>
              <a:buFont typeface="Wingdings 2" pitchFamily="-112" charset="2"/>
              <a:buNone/>
            </a:pPr>
            <a:r>
              <a:rPr lang="en-CA" smtClean="0"/>
              <a:t>	</a:t>
            </a:r>
            <a:endParaRPr lang="es-ES" smtClean="0"/>
          </a:p>
        </p:txBody>
      </p:sp>
      <p:sp>
        <p:nvSpPr>
          <p:cNvPr id="48132" name="5 Marcador de número de diapositiva"/>
          <p:cNvSpPr>
            <a:spLocks noGrp="1"/>
          </p:cNvSpPr>
          <p:nvPr>
            <p:ph type="sldNum" sz="quarter" idx="12"/>
          </p:nvPr>
        </p:nvSpPr>
        <p:spPr bwMode="auto">
          <a:noFill/>
          <a:ln>
            <a:miter lim="800000"/>
            <a:headEnd/>
            <a:tailEnd/>
          </a:ln>
        </p:spPr>
        <p:txBody>
          <a:bodyPr/>
          <a:lstStyle/>
          <a:p>
            <a:fld id="{43647F6C-5B96-4AF9-92FE-080BE46F42E1}" type="slidenum">
              <a:rPr lang="es-ES"/>
              <a:pPr/>
              <a:t>36</a:t>
            </a:fld>
            <a:endParaRPr lang="es-ES"/>
          </a:p>
        </p:txBody>
      </p:sp>
      <p:pic>
        <p:nvPicPr>
          <p:cNvPr id="48133" name="Picture 2"/>
          <p:cNvPicPr>
            <a:picLocks noChangeAspect="1" noChangeArrowheads="1"/>
          </p:cNvPicPr>
          <p:nvPr/>
        </p:nvPicPr>
        <p:blipFill>
          <a:blip r:embed="rId2" cstate="print"/>
          <a:srcRect/>
          <a:stretch>
            <a:fillRect/>
          </a:stretch>
        </p:blipFill>
        <p:spPr bwMode="auto">
          <a:xfrm>
            <a:off x="1143000" y="2286000"/>
            <a:ext cx="6608763" cy="4048125"/>
          </a:xfrm>
          <a:prstGeom prst="rect">
            <a:avLst/>
          </a:prstGeom>
          <a:noFill/>
          <a:ln w="9525">
            <a:noFill/>
            <a:miter lim="800000"/>
            <a:headEnd/>
            <a:tailEnd/>
          </a:ln>
        </p:spPr>
      </p:pic>
      <p:sp>
        <p:nvSpPr>
          <p:cNvPr id="48134" name="TextBox 7"/>
          <p:cNvSpPr txBox="1">
            <a:spLocks noChangeArrowheads="1"/>
          </p:cNvSpPr>
          <p:nvPr/>
        </p:nvSpPr>
        <p:spPr bwMode="auto">
          <a:xfrm>
            <a:off x="5357813" y="6286500"/>
            <a:ext cx="2500312" cy="369888"/>
          </a:xfrm>
          <a:prstGeom prst="rect">
            <a:avLst/>
          </a:prstGeom>
          <a:noFill/>
          <a:ln w="9525">
            <a:noFill/>
            <a:miter lim="800000"/>
            <a:headEnd/>
            <a:tailEnd/>
          </a:ln>
        </p:spPr>
        <p:txBody>
          <a:bodyPr>
            <a:spAutoFit/>
          </a:bodyPr>
          <a:lstStyle/>
          <a:p>
            <a:r>
              <a:rPr lang="en-CA" sz="1800"/>
              <a:t>(Lynch, 1996, p. 94)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301625" y="142875"/>
            <a:ext cx="8534400" cy="928688"/>
          </a:xfrm>
        </p:spPr>
        <p:txBody>
          <a:bodyPr/>
          <a:lstStyle/>
          <a:p>
            <a:pPr eaLnBrk="1" hangingPunct="1"/>
            <a:r>
              <a:rPr lang="en-CA" smtClean="0"/>
              <a:t>4. Adapting Listening Texts</a:t>
            </a:r>
          </a:p>
        </p:txBody>
      </p:sp>
      <p:sp>
        <p:nvSpPr>
          <p:cNvPr id="49155" name="Rectangle 3"/>
          <p:cNvSpPr>
            <a:spLocks noGrp="1"/>
          </p:cNvSpPr>
          <p:nvPr>
            <p:ph sz="quarter" idx="1"/>
          </p:nvPr>
        </p:nvSpPr>
        <p:spPr>
          <a:xfrm>
            <a:off x="301625" y="1527175"/>
            <a:ext cx="8504238" cy="4572000"/>
          </a:xfrm>
        </p:spPr>
        <p:txBody>
          <a:bodyPr/>
          <a:lstStyle/>
          <a:p>
            <a:pPr eaLnBrk="1" hangingPunct="1">
              <a:lnSpc>
                <a:spcPct val="80000"/>
              </a:lnSpc>
            </a:pPr>
            <a:r>
              <a:rPr lang="en-CA" b="1" smtClean="0"/>
              <a:t>Input</a:t>
            </a:r>
          </a:p>
          <a:p>
            <a:pPr lvl="1" eaLnBrk="1" hangingPunct="1">
              <a:lnSpc>
                <a:spcPct val="80000"/>
              </a:lnSpc>
              <a:buFont typeface="Wingdings" pitchFamily="-112" charset="2"/>
              <a:buChar char=""/>
            </a:pPr>
            <a:r>
              <a:rPr lang="en-CA" sz="2700" b="1" smtClean="0">
                <a:solidFill>
                  <a:schemeClr val="tx1"/>
                </a:solidFill>
              </a:rPr>
              <a:t>pre-modified</a:t>
            </a:r>
            <a:r>
              <a:rPr lang="en-CA" sz="2700" smtClean="0">
                <a:solidFill>
                  <a:schemeClr val="tx1"/>
                </a:solidFill>
              </a:rPr>
              <a:t> (e.g., restrict the number of unfamiliar items)</a:t>
            </a:r>
          </a:p>
          <a:p>
            <a:pPr lvl="1" eaLnBrk="1" hangingPunct="1">
              <a:lnSpc>
                <a:spcPct val="80000"/>
              </a:lnSpc>
              <a:buFont typeface="Wingdings" pitchFamily="-112" charset="2"/>
              <a:buChar char=""/>
            </a:pPr>
            <a:r>
              <a:rPr lang="en-CA" sz="2700" b="1" smtClean="0">
                <a:solidFill>
                  <a:schemeClr val="tx1"/>
                </a:solidFill>
              </a:rPr>
              <a:t>post-modified</a:t>
            </a:r>
            <a:r>
              <a:rPr lang="en-CA" sz="2700" smtClean="0">
                <a:solidFill>
                  <a:schemeClr val="tx1"/>
                </a:solidFill>
              </a:rPr>
              <a:t> (e.g., select easier listening extracts for learners)</a:t>
            </a:r>
          </a:p>
          <a:p>
            <a:pPr eaLnBrk="1" hangingPunct="1">
              <a:lnSpc>
                <a:spcPct val="80000"/>
              </a:lnSpc>
              <a:buFont typeface="Arial" charset="0"/>
              <a:buNone/>
            </a:pPr>
            <a:endParaRPr lang="en-CA" smtClean="0"/>
          </a:p>
          <a:p>
            <a:pPr eaLnBrk="1" hangingPunct="1">
              <a:lnSpc>
                <a:spcPct val="80000"/>
              </a:lnSpc>
            </a:pPr>
            <a:r>
              <a:rPr lang="en-CA" b="1" smtClean="0"/>
              <a:t>Support </a:t>
            </a:r>
          </a:p>
          <a:p>
            <a:pPr eaLnBrk="1" hangingPunct="1">
              <a:lnSpc>
                <a:spcPct val="80000"/>
              </a:lnSpc>
              <a:buFont typeface="Arial" charset="0"/>
              <a:buNone/>
            </a:pPr>
            <a:r>
              <a:rPr lang="en-CA" smtClean="0"/>
              <a:t>	Provide any form of materials (e.g., an outline, a list of vocabulary) to assist the learners in understanding the text prior to hearing the passage.</a:t>
            </a:r>
          </a:p>
          <a:p>
            <a:pPr eaLnBrk="1" hangingPunct="1"/>
            <a:endParaRPr lang="en-CA" smtClean="0"/>
          </a:p>
        </p:txBody>
      </p:sp>
      <p:sp>
        <p:nvSpPr>
          <p:cNvPr id="49156" name="4 Marcador de número de diapositiva"/>
          <p:cNvSpPr>
            <a:spLocks noGrp="1"/>
          </p:cNvSpPr>
          <p:nvPr>
            <p:ph type="sldNum" sz="quarter" idx="12"/>
          </p:nvPr>
        </p:nvSpPr>
        <p:spPr bwMode="auto">
          <a:noFill/>
          <a:ln>
            <a:miter lim="800000"/>
            <a:headEnd/>
            <a:tailEnd/>
          </a:ln>
        </p:spPr>
        <p:txBody>
          <a:bodyPr/>
          <a:lstStyle/>
          <a:p>
            <a:fld id="{2011A54E-C96E-444D-9AFD-B10A0EF3E65E}" type="slidenum">
              <a:rPr lang="es-ES"/>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1625" y="142875"/>
            <a:ext cx="8534400" cy="928688"/>
          </a:xfrm>
        </p:spPr>
        <p:txBody>
          <a:bodyPr/>
          <a:lstStyle/>
          <a:p>
            <a:pPr eaLnBrk="1" hangingPunct="1"/>
            <a:r>
              <a:rPr lang="en-US" smtClean="0"/>
              <a:t>4. Adapting Listening Tasks</a:t>
            </a:r>
          </a:p>
        </p:txBody>
      </p:sp>
      <p:sp>
        <p:nvSpPr>
          <p:cNvPr id="50179" name="Content Placeholder 2"/>
          <p:cNvSpPr>
            <a:spLocks noGrp="1"/>
          </p:cNvSpPr>
          <p:nvPr>
            <p:ph sz="quarter" idx="1"/>
          </p:nvPr>
        </p:nvSpPr>
        <p:spPr>
          <a:xfrm>
            <a:off x="381000" y="1500188"/>
            <a:ext cx="8229600" cy="4929187"/>
          </a:xfrm>
        </p:spPr>
        <p:txBody>
          <a:bodyPr/>
          <a:lstStyle/>
          <a:p>
            <a:pPr eaLnBrk="1" hangingPunct="1">
              <a:lnSpc>
                <a:spcPct val="80000"/>
              </a:lnSpc>
              <a:spcBef>
                <a:spcPts val="600"/>
              </a:spcBef>
              <a:spcAft>
                <a:spcPts val="1200"/>
              </a:spcAft>
            </a:pPr>
            <a:r>
              <a:rPr lang="en-US" b="1" smtClean="0"/>
              <a:t>Process </a:t>
            </a:r>
          </a:p>
          <a:p>
            <a:pPr eaLnBrk="1" hangingPunct="1">
              <a:lnSpc>
                <a:spcPct val="80000"/>
              </a:lnSpc>
              <a:spcBef>
                <a:spcPts val="600"/>
              </a:spcBef>
              <a:spcAft>
                <a:spcPts val="1200"/>
              </a:spcAft>
              <a:buFont typeface="Arial" charset="0"/>
              <a:buNone/>
            </a:pPr>
            <a:r>
              <a:rPr lang="en-US" smtClean="0"/>
              <a:t>	This relates to the listening purpose (e.g., listening for the main idea versus listening for specific details).</a:t>
            </a:r>
          </a:p>
          <a:p>
            <a:pPr eaLnBrk="1" hangingPunct="1">
              <a:lnSpc>
                <a:spcPct val="80000"/>
              </a:lnSpc>
              <a:spcBef>
                <a:spcPts val="600"/>
              </a:spcBef>
              <a:spcAft>
                <a:spcPts val="1200"/>
              </a:spcAft>
            </a:pPr>
            <a:r>
              <a:rPr lang="en-US" b="1" smtClean="0"/>
              <a:t>Output </a:t>
            </a:r>
          </a:p>
          <a:p>
            <a:pPr eaLnBrk="1" hangingPunct="1">
              <a:lnSpc>
                <a:spcPct val="80000"/>
              </a:lnSpc>
              <a:spcBef>
                <a:spcPts val="600"/>
              </a:spcBef>
              <a:spcAft>
                <a:spcPts val="1200"/>
              </a:spcAft>
              <a:buFont typeface="Arial" charset="0"/>
              <a:buNone/>
            </a:pPr>
            <a:r>
              <a:rPr lang="en-US" smtClean="0"/>
              <a:t>	This relates to increasing or reducing the response demands from learners (e.g., a non-verbal response,  such as a completing a checklist versus a verbal response).</a:t>
            </a:r>
          </a:p>
          <a:p>
            <a:pPr lvl="1" eaLnBrk="1" hangingPunct="1">
              <a:lnSpc>
                <a:spcPct val="80000"/>
              </a:lnSpc>
              <a:spcBef>
                <a:spcPts val="600"/>
              </a:spcBef>
              <a:spcAft>
                <a:spcPts val="1200"/>
              </a:spcAft>
              <a:buFont typeface="Wingdings" pitchFamily="-112" charset="2"/>
              <a:buChar char=""/>
            </a:pPr>
            <a:r>
              <a:rPr lang="en-CA" smtClean="0"/>
              <a:t>S</a:t>
            </a:r>
            <a:r>
              <a:rPr lang="en-CA" sz="2000" smtClean="0"/>
              <a:t>lides 39-43 give some examples about how the same text and task can be graded to allow learners of different linguistic abilities to use them.</a:t>
            </a:r>
          </a:p>
          <a:p>
            <a:pPr eaLnBrk="1" hangingPunct="1">
              <a:buFont typeface="Arial" charset="0"/>
              <a:buNone/>
            </a:pPr>
            <a:endParaRPr lang="en-US" smtClean="0"/>
          </a:p>
        </p:txBody>
      </p:sp>
      <p:sp>
        <p:nvSpPr>
          <p:cNvPr id="50180" name="4 Marcador de número de diapositiva"/>
          <p:cNvSpPr>
            <a:spLocks noGrp="1"/>
          </p:cNvSpPr>
          <p:nvPr>
            <p:ph type="sldNum" sz="quarter" idx="12"/>
          </p:nvPr>
        </p:nvSpPr>
        <p:spPr bwMode="auto">
          <a:noFill/>
          <a:ln>
            <a:miter lim="800000"/>
            <a:headEnd/>
            <a:tailEnd/>
          </a:ln>
        </p:spPr>
        <p:txBody>
          <a:bodyPr/>
          <a:lstStyle/>
          <a:p>
            <a:fld id="{D1BAAB45-D536-4297-971B-3347304B8BE2}" type="slidenum">
              <a:rPr lang="es-ES"/>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301625" y="142875"/>
            <a:ext cx="8534400" cy="928688"/>
          </a:xfrm>
        </p:spPr>
        <p:txBody>
          <a:bodyPr/>
          <a:lstStyle/>
          <a:p>
            <a:pPr eaLnBrk="1" hangingPunct="1"/>
            <a:r>
              <a:rPr lang="en-US" smtClean="0"/>
              <a:t>4. Adapting Listening Tasks: Sample Passage</a:t>
            </a:r>
          </a:p>
        </p:txBody>
      </p:sp>
      <p:sp>
        <p:nvSpPr>
          <p:cNvPr id="51203" name="Rectangle 3"/>
          <p:cNvSpPr>
            <a:spLocks noGrp="1"/>
          </p:cNvSpPr>
          <p:nvPr>
            <p:ph sz="quarter" idx="1"/>
          </p:nvPr>
        </p:nvSpPr>
        <p:spPr>
          <a:xfrm>
            <a:off x="142875" y="1527175"/>
            <a:ext cx="8858250" cy="5330825"/>
          </a:xfrm>
        </p:spPr>
        <p:txBody>
          <a:bodyPr/>
          <a:lstStyle/>
          <a:p>
            <a:pPr eaLnBrk="1" hangingPunct="1"/>
            <a:r>
              <a:rPr lang="en-US" sz="2400" dirty="0" smtClean="0"/>
              <a:t>Sample </a:t>
            </a:r>
            <a:r>
              <a:rPr lang="en-US" sz="2400" smtClean="0"/>
              <a:t>listening passage</a:t>
            </a:r>
            <a:endParaRPr lang="en-US" sz="2400" dirty="0" smtClean="0"/>
          </a:p>
          <a:p>
            <a:pPr eaLnBrk="1" hangingPunct="1">
              <a:buFont typeface="Arial" charset="0"/>
              <a:buNone/>
            </a:pPr>
            <a:r>
              <a:rPr lang="en-US" sz="2400" dirty="0" smtClean="0"/>
              <a:t>	</a:t>
            </a:r>
            <a:endParaRPr lang="en-US" sz="2300" dirty="0" smtClean="0"/>
          </a:p>
          <a:p>
            <a:pPr eaLnBrk="1" hangingPunct="1"/>
            <a:r>
              <a:rPr lang="en-US" sz="2400" dirty="0" smtClean="0"/>
              <a:t>Transcript:</a:t>
            </a:r>
          </a:p>
          <a:p>
            <a:pPr eaLnBrk="1" hangingPunct="1">
              <a:buFont typeface="Wingdings 2" pitchFamily="-112" charset="2"/>
              <a:buNone/>
            </a:pPr>
            <a:r>
              <a:rPr lang="en-US" sz="2400" dirty="0" smtClean="0"/>
              <a:t>	</a:t>
            </a:r>
            <a:r>
              <a:rPr lang="en-US" sz="1800" dirty="0" smtClean="0"/>
              <a:t>“Hi! I'm Tony Clement, Canada's Minister of Health, and today I'd like to share with you some "Food for Thought," information available to everyone on Health Canada's web site. We're very fortunate in Canada to have not only a very productive agricultural sector, but also a wide variety of foods imported from around the world. When you set out to "eat healthy," be sure to try Italian, Chinese, Middle Eastern or any of the other great ethnic foods Canada has to offer. Pay attention to portion sizes - by reading the new nutrition labels now required on food products you will see how many portions the package contains, and many people are surprised to discover they are actually eating two or more portions when they thought they were eating only one! Remember: Healthy eating and great taste go hand in hand; There are no "good" or "bad" foods - moderation is the key; And everything tastes better when you enjoy it with family and friends! I'm Tony Clement. You, stay healthy.”</a:t>
            </a:r>
          </a:p>
          <a:p>
            <a:pPr eaLnBrk="1" hangingPunct="1"/>
            <a:endParaRPr lang="en-US" sz="2400" dirty="0" smtClean="0"/>
          </a:p>
        </p:txBody>
      </p:sp>
      <p:sp>
        <p:nvSpPr>
          <p:cNvPr id="51204" name="4 Marcador de número de diapositiva"/>
          <p:cNvSpPr>
            <a:spLocks noGrp="1"/>
          </p:cNvSpPr>
          <p:nvPr>
            <p:ph type="sldNum" sz="quarter" idx="12"/>
          </p:nvPr>
        </p:nvSpPr>
        <p:spPr bwMode="auto">
          <a:noFill/>
          <a:ln>
            <a:miter lim="800000"/>
            <a:headEnd/>
            <a:tailEnd/>
          </a:ln>
        </p:spPr>
        <p:txBody>
          <a:bodyPr/>
          <a:lstStyle/>
          <a:p>
            <a:fld id="{CCD7210B-A118-4CDF-8A51-D0F85BAFBAB3}" type="slidenum">
              <a:rPr lang="es-ES"/>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142875" y="228600"/>
            <a:ext cx="8858250" cy="758825"/>
          </a:xfrm>
        </p:spPr>
        <p:txBody>
          <a:bodyPr/>
          <a:lstStyle/>
          <a:p>
            <a:pPr eaLnBrk="1" hangingPunct="1"/>
            <a:r>
              <a:rPr lang="en-CA" sz="3200" smtClean="0"/>
              <a:t>Four Frameworks for Selecting and Adapting Tasks</a:t>
            </a:r>
            <a:endParaRPr lang="es-ES" sz="3200" smtClean="0"/>
          </a:p>
        </p:txBody>
      </p:sp>
      <p:sp>
        <p:nvSpPr>
          <p:cNvPr id="15363" name="3 Marcador de contenido"/>
          <p:cNvSpPr>
            <a:spLocks noGrp="1"/>
          </p:cNvSpPr>
          <p:nvPr>
            <p:ph sz="quarter" idx="1"/>
          </p:nvPr>
        </p:nvSpPr>
        <p:spPr>
          <a:xfrm>
            <a:off x="301625" y="1643063"/>
            <a:ext cx="8628063" cy="4456112"/>
          </a:xfrm>
        </p:spPr>
        <p:txBody>
          <a:bodyPr/>
          <a:lstStyle/>
          <a:p>
            <a:pPr marL="609600" indent="-609600" eaLnBrk="1" hangingPunct="1">
              <a:spcBef>
                <a:spcPct val="0"/>
              </a:spcBef>
              <a:spcAft>
                <a:spcPts val="600"/>
              </a:spcAft>
              <a:buClr>
                <a:srgbClr val="3E3F68"/>
              </a:buClr>
              <a:buFont typeface="Calibri" pitchFamily="-112" charset="0"/>
              <a:buAutoNum type="arabicPeriod"/>
            </a:pPr>
            <a:r>
              <a:rPr lang="en-CA" smtClean="0"/>
              <a:t>Willis &amp; Willis (2007): </a:t>
            </a:r>
            <a:r>
              <a:rPr lang="en-CA" b="1" smtClean="0"/>
              <a:t>Task Types</a:t>
            </a:r>
          </a:p>
          <a:p>
            <a:pPr marL="609600" indent="-609600" eaLnBrk="1" hangingPunct="1">
              <a:spcBef>
                <a:spcPct val="0"/>
              </a:spcBef>
              <a:spcAft>
                <a:spcPts val="600"/>
              </a:spcAft>
              <a:buClr>
                <a:srgbClr val="3E3F68"/>
              </a:buClr>
              <a:buFont typeface="Calibri" pitchFamily="-112" charset="0"/>
              <a:buAutoNum type="arabicPeriod"/>
            </a:pPr>
            <a:r>
              <a:rPr lang="en-CA" smtClean="0"/>
              <a:t>Skehan (1998):</a:t>
            </a:r>
          </a:p>
          <a:p>
            <a:pPr marL="882650" lvl="1" indent="-609600" eaLnBrk="1" hangingPunct="1">
              <a:spcBef>
                <a:spcPct val="0"/>
              </a:spcBef>
              <a:spcAft>
                <a:spcPts val="600"/>
              </a:spcAft>
              <a:buClr>
                <a:srgbClr val="3E3F68"/>
              </a:buClr>
              <a:buFont typeface="Wingdings" pitchFamily="-112" charset="2"/>
              <a:buNone/>
            </a:pPr>
            <a:r>
              <a:rPr lang="en-CA" sz="2700" smtClean="0"/>
              <a:t>    	</a:t>
            </a:r>
            <a:r>
              <a:rPr lang="en-CA" sz="2400" b="1" smtClean="0">
                <a:solidFill>
                  <a:srgbClr val="3E3F68"/>
                </a:solidFill>
              </a:rPr>
              <a:t>2.1.  </a:t>
            </a:r>
            <a:r>
              <a:rPr lang="en-CA" sz="2400" b="1" smtClean="0">
                <a:solidFill>
                  <a:schemeClr val="tx1"/>
                </a:solidFill>
              </a:rPr>
              <a:t>Code Complexity </a:t>
            </a:r>
          </a:p>
          <a:p>
            <a:pPr marL="882650" lvl="1" indent="-609600" eaLnBrk="1" hangingPunct="1">
              <a:spcBef>
                <a:spcPct val="0"/>
              </a:spcBef>
              <a:spcAft>
                <a:spcPts val="600"/>
              </a:spcAft>
              <a:buClr>
                <a:srgbClr val="3E3F68"/>
              </a:buClr>
              <a:buFont typeface="Wingdings" pitchFamily="-112" charset="2"/>
              <a:buNone/>
            </a:pPr>
            <a:r>
              <a:rPr lang="en-CA" sz="2400" smtClean="0">
                <a:solidFill>
                  <a:schemeClr val="tx1"/>
                </a:solidFill>
              </a:rPr>
              <a:t>	</a:t>
            </a:r>
            <a:r>
              <a:rPr lang="en-CA" sz="2400" b="1" smtClean="0">
                <a:solidFill>
                  <a:srgbClr val="3E3F68"/>
                </a:solidFill>
              </a:rPr>
              <a:t>2.2.  </a:t>
            </a:r>
            <a:r>
              <a:rPr lang="en-CA" sz="2400" b="1" smtClean="0">
                <a:solidFill>
                  <a:schemeClr val="tx1"/>
                </a:solidFill>
              </a:rPr>
              <a:t>Cognitive Complexity </a:t>
            </a:r>
          </a:p>
          <a:p>
            <a:pPr marL="882650" lvl="1" indent="-609600" eaLnBrk="1" hangingPunct="1">
              <a:spcBef>
                <a:spcPct val="0"/>
              </a:spcBef>
              <a:spcAft>
                <a:spcPts val="600"/>
              </a:spcAft>
              <a:buClr>
                <a:srgbClr val="3E3F68"/>
              </a:buClr>
              <a:buFont typeface="Wingdings" pitchFamily="-112" charset="2"/>
              <a:buNone/>
            </a:pPr>
            <a:r>
              <a:rPr lang="en-CA" sz="2400" smtClean="0">
                <a:solidFill>
                  <a:schemeClr val="tx1"/>
                </a:solidFill>
              </a:rPr>
              <a:t>	</a:t>
            </a:r>
            <a:r>
              <a:rPr lang="en-CA" sz="2400" b="1" smtClean="0">
                <a:solidFill>
                  <a:srgbClr val="3E3F68"/>
                </a:solidFill>
              </a:rPr>
              <a:t>2.3.  </a:t>
            </a:r>
            <a:r>
              <a:rPr lang="en-CA" sz="2400" b="1" smtClean="0">
                <a:solidFill>
                  <a:schemeClr val="tx1"/>
                </a:solidFill>
              </a:rPr>
              <a:t>Communicative Stress</a:t>
            </a:r>
          </a:p>
          <a:p>
            <a:pPr marL="609600" indent="-609600" eaLnBrk="1" hangingPunct="1">
              <a:spcBef>
                <a:spcPct val="0"/>
              </a:spcBef>
              <a:spcAft>
                <a:spcPts val="600"/>
              </a:spcAft>
              <a:buClr>
                <a:srgbClr val="3E3F68"/>
              </a:buClr>
              <a:buFont typeface="Calibri" pitchFamily="-112" charset="0"/>
              <a:buAutoNum type="arabicPeriod"/>
            </a:pPr>
            <a:r>
              <a:rPr lang="en-CA" smtClean="0"/>
              <a:t>Bowler and Parminter (2002): </a:t>
            </a:r>
          </a:p>
          <a:p>
            <a:pPr marL="882650" lvl="1" indent="-609600" eaLnBrk="1" hangingPunct="1">
              <a:spcBef>
                <a:spcPct val="0"/>
              </a:spcBef>
              <a:spcAft>
                <a:spcPts val="600"/>
              </a:spcAft>
              <a:buClr>
                <a:srgbClr val="3E3F68"/>
              </a:buClr>
              <a:buFont typeface="Wingdings" pitchFamily="-112" charset="2"/>
              <a:buNone/>
            </a:pPr>
            <a:r>
              <a:rPr lang="en-CA" smtClean="0"/>
              <a:t>	</a:t>
            </a:r>
            <a:r>
              <a:rPr lang="en-CA" sz="2400" b="1" smtClean="0">
                <a:solidFill>
                  <a:srgbClr val="3E3F68"/>
                </a:solidFill>
              </a:rPr>
              <a:t>3.1. </a:t>
            </a:r>
            <a:r>
              <a:rPr lang="en-CA" sz="2400" b="1" smtClean="0">
                <a:solidFill>
                  <a:schemeClr val="tx1"/>
                </a:solidFill>
              </a:rPr>
              <a:t>Bias Tasks</a:t>
            </a:r>
          </a:p>
          <a:p>
            <a:pPr marL="882650" lvl="1" indent="-609600" eaLnBrk="1" hangingPunct="1">
              <a:spcBef>
                <a:spcPct val="0"/>
              </a:spcBef>
              <a:spcAft>
                <a:spcPts val="600"/>
              </a:spcAft>
              <a:buClr>
                <a:srgbClr val="3E3F68"/>
              </a:buClr>
              <a:buFont typeface="Wingdings" pitchFamily="-112" charset="2"/>
              <a:buNone/>
            </a:pPr>
            <a:r>
              <a:rPr lang="en-CA" sz="2400" smtClean="0">
                <a:solidFill>
                  <a:schemeClr val="tx1"/>
                </a:solidFill>
              </a:rPr>
              <a:t>	</a:t>
            </a:r>
            <a:r>
              <a:rPr lang="en-CA" sz="2400" b="1" smtClean="0">
                <a:solidFill>
                  <a:srgbClr val="3E3F68"/>
                </a:solidFill>
              </a:rPr>
              <a:t>3.2. </a:t>
            </a:r>
            <a:r>
              <a:rPr lang="en-CA" sz="2400" b="1" smtClean="0">
                <a:solidFill>
                  <a:schemeClr val="tx1"/>
                </a:solidFill>
              </a:rPr>
              <a:t>Tiered Tasks</a:t>
            </a:r>
          </a:p>
          <a:p>
            <a:pPr marL="609600" indent="-609600" eaLnBrk="1" hangingPunct="1">
              <a:spcBef>
                <a:spcPct val="0"/>
              </a:spcBef>
              <a:spcAft>
                <a:spcPts val="600"/>
              </a:spcAft>
              <a:buClr>
                <a:srgbClr val="3E3F68"/>
              </a:buClr>
              <a:buFont typeface="Calibri" pitchFamily="-112" charset="0"/>
              <a:buAutoNum type="arabicPeriod"/>
            </a:pPr>
            <a:r>
              <a:rPr lang="en-CA" smtClean="0"/>
              <a:t>Lynch (1996): </a:t>
            </a:r>
            <a:r>
              <a:rPr lang="en-CA" b="1" smtClean="0"/>
              <a:t>Grading Texts and Tasks</a:t>
            </a:r>
            <a:endParaRPr lang="es-ES" b="1" smtClean="0"/>
          </a:p>
        </p:txBody>
      </p:sp>
      <p:sp>
        <p:nvSpPr>
          <p:cNvPr id="15364" name="5 Marcador de número de diapositiva"/>
          <p:cNvSpPr>
            <a:spLocks noGrp="1"/>
          </p:cNvSpPr>
          <p:nvPr>
            <p:ph type="sldNum" sz="quarter" idx="12"/>
          </p:nvPr>
        </p:nvSpPr>
        <p:spPr bwMode="auto">
          <a:xfrm>
            <a:off x="4324350" y="1000125"/>
            <a:ext cx="461963" cy="500063"/>
          </a:xfrm>
          <a:noFill/>
          <a:ln>
            <a:miter lim="800000"/>
            <a:headEnd/>
            <a:tailEnd/>
          </a:ln>
        </p:spPr>
        <p:txBody>
          <a:bodyPr/>
          <a:lstStyle/>
          <a:p>
            <a:fld id="{DD1B51BC-EC79-41FD-BD9D-BF3FE2051897}" type="slidenum">
              <a:rPr lang="es-ES"/>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1625" y="142875"/>
            <a:ext cx="8534400" cy="1071563"/>
          </a:xfrm>
        </p:spPr>
        <p:txBody>
          <a:bodyPr/>
          <a:lstStyle/>
          <a:p>
            <a:pPr eaLnBrk="1" hangingPunct="1">
              <a:lnSpc>
                <a:spcPct val="80000"/>
              </a:lnSpc>
            </a:pPr>
            <a:r>
              <a:rPr lang="en-CA" smtClean="0"/>
              <a:t>Grading the Text: Input </a:t>
            </a:r>
            <a:br>
              <a:rPr lang="en-CA" smtClean="0"/>
            </a:br>
            <a:r>
              <a:rPr lang="en-CA" sz="2400" smtClean="0"/>
              <a:t>(Lynch, 1996, p. 96)</a:t>
            </a:r>
          </a:p>
        </p:txBody>
      </p:sp>
      <p:sp>
        <p:nvSpPr>
          <p:cNvPr id="52227" name="Content Placeholder 2"/>
          <p:cNvSpPr>
            <a:spLocks noGrp="1"/>
          </p:cNvSpPr>
          <p:nvPr>
            <p:ph sz="quarter" idx="1"/>
          </p:nvPr>
        </p:nvSpPr>
        <p:spPr>
          <a:xfrm>
            <a:off x="301625" y="1571625"/>
            <a:ext cx="8504238" cy="4527550"/>
          </a:xfrm>
        </p:spPr>
        <p:txBody>
          <a:bodyPr/>
          <a:lstStyle/>
          <a:p>
            <a:pPr eaLnBrk="1" hangingPunct="1">
              <a:lnSpc>
                <a:spcPct val="80000"/>
              </a:lnSpc>
              <a:spcBef>
                <a:spcPts val="600"/>
              </a:spcBef>
              <a:spcAft>
                <a:spcPts val="1200"/>
              </a:spcAft>
            </a:pPr>
            <a:r>
              <a:rPr lang="en-CA" smtClean="0"/>
              <a:t>Possible modifications (from least to most difficult):</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record a modified version replacing less familiar expressions with simpler ones, or taking out names and references that the learners may not know;</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reduce the length of the listening passage; and</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use the original text, but pause frequently to check for comprehension.</a:t>
            </a:r>
          </a:p>
          <a:p>
            <a:pPr eaLnBrk="1" hangingPunct="1">
              <a:lnSpc>
                <a:spcPct val="90000"/>
              </a:lnSpc>
            </a:pPr>
            <a:endParaRPr lang="en-CA" sz="3000" smtClean="0"/>
          </a:p>
        </p:txBody>
      </p:sp>
      <p:sp>
        <p:nvSpPr>
          <p:cNvPr id="52228" name="4 Marcador de número de diapositiva"/>
          <p:cNvSpPr>
            <a:spLocks noGrp="1"/>
          </p:cNvSpPr>
          <p:nvPr>
            <p:ph type="sldNum" sz="quarter" idx="12"/>
          </p:nvPr>
        </p:nvSpPr>
        <p:spPr bwMode="auto">
          <a:noFill/>
          <a:ln>
            <a:miter lim="800000"/>
            <a:headEnd/>
            <a:tailEnd/>
          </a:ln>
        </p:spPr>
        <p:txBody>
          <a:bodyPr/>
          <a:lstStyle/>
          <a:p>
            <a:fld id="{461229DE-1828-427B-B07D-4FF12A78DCD6}" type="slidenum">
              <a:rPr lang="es-ES"/>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sz="quarter" idx="1"/>
          </p:nvPr>
        </p:nvSpPr>
        <p:spPr>
          <a:xfrm>
            <a:off x="357188" y="1643063"/>
            <a:ext cx="8501062" cy="4714875"/>
          </a:xfrm>
        </p:spPr>
        <p:txBody>
          <a:bodyPr/>
          <a:lstStyle/>
          <a:p>
            <a:pPr eaLnBrk="1" hangingPunct="1">
              <a:lnSpc>
                <a:spcPct val="80000"/>
              </a:lnSpc>
              <a:spcBef>
                <a:spcPts val="600"/>
              </a:spcBef>
              <a:spcAft>
                <a:spcPts val="1200"/>
              </a:spcAft>
            </a:pPr>
            <a:r>
              <a:rPr lang="en-CA" smtClean="0"/>
              <a:t>Possible modifications:</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provide key visuals to help learners follow the conversation (e.g., an outline, a map, etc.);</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give learners a list of key vocabulary to be found in the passage, to aid comprehension; and</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give learners a full transcript with some of the words blanked out.</a:t>
            </a:r>
          </a:p>
          <a:p>
            <a:pPr eaLnBrk="1" hangingPunct="1">
              <a:buFont typeface="Arial" charset="0"/>
              <a:buNone/>
            </a:pPr>
            <a:r>
              <a:rPr lang="en-CA" smtClean="0"/>
              <a:t> </a:t>
            </a:r>
          </a:p>
        </p:txBody>
      </p:sp>
      <p:sp>
        <p:nvSpPr>
          <p:cNvPr id="53251" name="4 Marcador de número de diapositiva"/>
          <p:cNvSpPr>
            <a:spLocks noGrp="1"/>
          </p:cNvSpPr>
          <p:nvPr>
            <p:ph type="sldNum" sz="quarter" idx="12"/>
          </p:nvPr>
        </p:nvSpPr>
        <p:spPr bwMode="auto">
          <a:noFill/>
          <a:ln>
            <a:miter lim="800000"/>
            <a:headEnd/>
            <a:tailEnd/>
          </a:ln>
        </p:spPr>
        <p:txBody>
          <a:bodyPr/>
          <a:lstStyle/>
          <a:p>
            <a:fld id="{75630157-8612-485C-81C8-12E1A16CBB43}" type="slidenum">
              <a:rPr lang="es-ES"/>
              <a:pPr/>
              <a:t>41</a:t>
            </a:fld>
            <a:endParaRPr lang="es-ES"/>
          </a:p>
        </p:txBody>
      </p:sp>
      <p:sp>
        <p:nvSpPr>
          <p:cNvPr id="53252" name="Title 1"/>
          <p:cNvSpPr>
            <a:spLocks noGrp="1"/>
          </p:cNvSpPr>
          <p:nvPr>
            <p:ph type="title"/>
          </p:nvPr>
        </p:nvSpPr>
        <p:spPr>
          <a:xfrm>
            <a:off x="301625" y="142875"/>
            <a:ext cx="8534400" cy="928688"/>
          </a:xfrm>
        </p:spPr>
        <p:txBody>
          <a:bodyPr/>
          <a:lstStyle/>
          <a:p>
            <a:pPr eaLnBrk="1" hangingPunct="1">
              <a:lnSpc>
                <a:spcPct val="80000"/>
              </a:lnSpc>
            </a:pPr>
            <a:r>
              <a:rPr lang="en-CA" smtClean="0"/>
              <a:t>Grading the Text: Support</a:t>
            </a:r>
            <a:br>
              <a:rPr lang="en-CA" smtClean="0"/>
            </a:br>
            <a:r>
              <a:rPr lang="en-CA" sz="2400" smtClean="0"/>
              <a:t>(Lynch, 1996, p. 96)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sz="quarter" idx="1"/>
          </p:nvPr>
        </p:nvSpPr>
        <p:spPr>
          <a:xfrm>
            <a:off x="301625" y="1643063"/>
            <a:ext cx="8504238" cy="4714875"/>
          </a:xfrm>
        </p:spPr>
        <p:txBody>
          <a:bodyPr/>
          <a:lstStyle/>
          <a:p>
            <a:pPr eaLnBrk="1" hangingPunct="1">
              <a:lnSpc>
                <a:spcPct val="80000"/>
              </a:lnSpc>
              <a:spcBef>
                <a:spcPts val="600"/>
              </a:spcBef>
              <a:spcAft>
                <a:spcPts val="1200"/>
              </a:spcAft>
            </a:pPr>
            <a:r>
              <a:rPr lang="en-CA" sz="2900" smtClean="0"/>
              <a:t>Possible modifications (from least to most difficult):</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have learners listen for very general understanding (e.g., </a:t>
            </a:r>
            <a:r>
              <a:rPr lang="en-CA" sz="2700" i="1" smtClean="0">
                <a:solidFill>
                  <a:schemeClr val="tx1"/>
                </a:solidFill>
              </a:rPr>
              <a:t>It’s about healthy eating);</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have learners identify as many of the forms of ethnic food mentioned as possible; and</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require the learners to make decisions based on information in the text while listening (e.g., </a:t>
            </a:r>
            <a:r>
              <a:rPr lang="en-CA" sz="2700" i="1" smtClean="0">
                <a:solidFill>
                  <a:schemeClr val="tx1"/>
                </a:solidFill>
              </a:rPr>
              <a:t>Are you a healthy eater? Explain).</a:t>
            </a:r>
          </a:p>
          <a:p>
            <a:pPr eaLnBrk="1" hangingPunct="1">
              <a:buFont typeface="Arial" charset="0"/>
              <a:buNone/>
            </a:pPr>
            <a:endParaRPr lang="en-CA" smtClean="0"/>
          </a:p>
        </p:txBody>
      </p:sp>
      <p:sp>
        <p:nvSpPr>
          <p:cNvPr id="54275" name="4 Marcador de número de diapositiva"/>
          <p:cNvSpPr>
            <a:spLocks noGrp="1"/>
          </p:cNvSpPr>
          <p:nvPr>
            <p:ph type="sldNum" sz="quarter" idx="12"/>
          </p:nvPr>
        </p:nvSpPr>
        <p:spPr bwMode="auto">
          <a:noFill/>
          <a:ln>
            <a:miter lim="800000"/>
            <a:headEnd/>
            <a:tailEnd/>
          </a:ln>
        </p:spPr>
        <p:txBody>
          <a:bodyPr/>
          <a:lstStyle/>
          <a:p>
            <a:fld id="{C9566486-3062-4E58-AF8C-A90D235C67E5}" type="slidenum">
              <a:rPr lang="es-ES"/>
              <a:pPr/>
              <a:t>42</a:t>
            </a:fld>
            <a:endParaRPr lang="es-ES"/>
          </a:p>
        </p:txBody>
      </p:sp>
      <p:sp>
        <p:nvSpPr>
          <p:cNvPr id="54276" name="Title 1"/>
          <p:cNvSpPr>
            <a:spLocks noGrp="1"/>
          </p:cNvSpPr>
          <p:nvPr>
            <p:ph type="title"/>
          </p:nvPr>
        </p:nvSpPr>
        <p:spPr>
          <a:xfrm>
            <a:off x="301625" y="142875"/>
            <a:ext cx="8534400" cy="928688"/>
          </a:xfrm>
        </p:spPr>
        <p:txBody>
          <a:bodyPr/>
          <a:lstStyle/>
          <a:p>
            <a:pPr eaLnBrk="1" hangingPunct="1">
              <a:lnSpc>
                <a:spcPct val="80000"/>
              </a:lnSpc>
            </a:pPr>
            <a:r>
              <a:rPr lang="en-CA" smtClean="0"/>
              <a:t>Grading the Task: Process</a:t>
            </a:r>
            <a:br>
              <a:rPr lang="en-CA" smtClean="0"/>
            </a:br>
            <a:r>
              <a:rPr lang="en-CA" sz="2400" smtClean="0"/>
              <a:t>(Lynch, 1996, p. 96)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Marcador de contenido"/>
          <p:cNvSpPr>
            <a:spLocks noGrp="1"/>
          </p:cNvSpPr>
          <p:nvPr>
            <p:ph sz="quarter" idx="1"/>
          </p:nvPr>
        </p:nvSpPr>
        <p:spPr>
          <a:xfrm>
            <a:off x="301625" y="1527175"/>
            <a:ext cx="8504238" cy="4830763"/>
          </a:xfrm>
        </p:spPr>
        <p:txBody>
          <a:bodyPr/>
          <a:lstStyle/>
          <a:p>
            <a:pPr eaLnBrk="1" hangingPunct="1">
              <a:lnSpc>
                <a:spcPct val="90000"/>
              </a:lnSpc>
              <a:spcBef>
                <a:spcPts val="600"/>
              </a:spcBef>
              <a:spcAft>
                <a:spcPts val="1200"/>
              </a:spcAft>
            </a:pPr>
            <a:r>
              <a:rPr lang="en-CA" smtClean="0"/>
              <a:t>Provide a range of response types:</a:t>
            </a:r>
          </a:p>
          <a:p>
            <a:pPr lvl="1" eaLnBrk="1" hangingPunct="1">
              <a:lnSpc>
                <a:spcPct val="90000"/>
              </a:lnSpc>
              <a:spcBef>
                <a:spcPts val="600"/>
              </a:spcBef>
              <a:spcAft>
                <a:spcPts val="1200"/>
              </a:spcAft>
              <a:buFont typeface="Wingdings" pitchFamily="-112" charset="2"/>
              <a:buChar char=""/>
            </a:pPr>
            <a:r>
              <a:rPr lang="en-CA" sz="2700" smtClean="0">
                <a:solidFill>
                  <a:schemeClr val="tx1"/>
                </a:solidFill>
              </a:rPr>
              <a:t>Completing checklists (e.g., </a:t>
            </a:r>
            <a:r>
              <a:rPr lang="en-CA" sz="2700" i="1" smtClean="0">
                <a:solidFill>
                  <a:schemeClr val="tx1"/>
                </a:solidFill>
              </a:rPr>
              <a:t>Which of the following foods are mentioned?</a:t>
            </a:r>
            <a:r>
              <a:rPr lang="en-CA" sz="2700" smtClean="0">
                <a:solidFill>
                  <a:schemeClr val="tx1"/>
                </a:solidFill>
              </a:rPr>
              <a:t>)</a:t>
            </a:r>
          </a:p>
          <a:p>
            <a:pPr lvl="1" eaLnBrk="1" hangingPunct="1">
              <a:lnSpc>
                <a:spcPct val="90000"/>
              </a:lnSpc>
              <a:spcBef>
                <a:spcPts val="600"/>
              </a:spcBef>
              <a:spcAft>
                <a:spcPts val="1200"/>
              </a:spcAft>
              <a:buFont typeface="Wingdings" pitchFamily="-112" charset="2"/>
              <a:buChar char=""/>
            </a:pPr>
            <a:r>
              <a:rPr lang="en-CA" sz="2700" smtClean="0">
                <a:solidFill>
                  <a:schemeClr val="tx1"/>
                </a:solidFill>
              </a:rPr>
              <a:t>Ordering (e.g., </a:t>
            </a:r>
            <a:r>
              <a:rPr lang="en-CA" sz="2700" i="1" smtClean="0">
                <a:solidFill>
                  <a:schemeClr val="tx1"/>
                </a:solidFill>
              </a:rPr>
              <a:t>In which order are these ideas mentioned?</a:t>
            </a:r>
            <a:r>
              <a:rPr lang="en-CA" sz="2700" smtClean="0">
                <a:solidFill>
                  <a:schemeClr val="tx1"/>
                </a:solidFill>
              </a:rPr>
              <a:t>)</a:t>
            </a:r>
          </a:p>
          <a:p>
            <a:pPr lvl="1" eaLnBrk="1" hangingPunct="1">
              <a:lnSpc>
                <a:spcPct val="90000"/>
              </a:lnSpc>
              <a:spcBef>
                <a:spcPts val="600"/>
              </a:spcBef>
              <a:spcAft>
                <a:spcPts val="1200"/>
              </a:spcAft>
              <a:buFont typeface="Wingdings" pitchFamily="-112" charset="2"/>
              <a:buChar char=""/>
            </a:pPr>
            <a:r>
              <a:rPr lang="en-CA" sz="2700" smtClean="0">
                <a:solidFill>
                  <a:schemeClr val="tx1"/>
                </a:solidFill>
              </a:rPr>
              <a:t>Matching (e.g., foods to pictures, words to definitions)	</a:t>
            </a:r>
          </a:p>
          <a:p>
            <a:pPr lvl="1" eaLnBrk="1" hangingPunct="1">
              <a:lnSpc>
                <a:spcPct val="90000"/>
              </a:lnSpc>
              <a:spcBef>
                <a:spcPts val="600"/>
              </a:spcBef>
              <a:spcAft>
                <a:spcPts val="1200"/>
              </a:spcAft>
              <a:buFont typeface="Wingdings" pitchFamily="-112" charset="2"/>
              <a:buChar char=""/>
            </a:pPr>
            <a:r>
              <a:rPr lang="en-CA" sz="2700" smtClean="0">
                <a:solidFill>
                  <a:schemeClr val="tx1"/>
                </a:solidFill>
              </a:rPr>
              <a:t>Filling-in-the-blanks</a:t>
            </a:r>
          </a:p>
          <a:p>
            <a:pPr lvl="1" eaLnBrk="1" hangingPunct="1">
              <a:lnSpc>
                <a:spcPct val="90000"/>
              </a:lnSpc>
              <a:spcBef>
                <a:spcPts val="600"/>
              </a:spcBef>
              <a:spcAft>
                <a:spcPts val="1200"/>
              </a:spcAft>
              <a:buFont typeface="Wingdings" pitchFamily="-112" charset="2"/>
              <a:buChar char=""/>
            </a:pPr>
            <a:r>
              <a:rPr lang="en-CA" sz="2700" smtClean="0">
                <a:solidFill>
                  <a:schemeClr val="tx1"/>
                </a:solidFill>
              </a:rPr>
              <a:t>Answering comprehension questions in the first language versus answering in English</a:t>
            </a:r>
          </a:p>
          <a:p>
            <a:pPr eaLnBrk="1" hangingPunct="1">
              <a:spcBef>
                <a:spcPts val="600"/>
              </a:spcBef>
              <a:spcAft>
                <a:spcPts val="1200"/>
              </a:spcAft>
            </a:pPr>
            <a:endParaRPr lang="en-CA" smtClean="0"/>
          </a:p>
          <a:p>
            <a:pPr eaLnBrk="1" hangingPunct="1">
              <a:spcBef>
                <a:spcPts val="600"/>
              </a:spcBef>
              <a:spcAft>
                <a:spcPts val="1200"/>
              </a:spcAft>
            </a:pPr>
            <a:endParaRPr lang="es-ES" smtClean="0"/>
          </a:p>
        </p:txBody>
      </p:sp>
      <p:sp>
        <p:nvSpPr>
          <p:cNvPr id="55299" name="5 Marcador de número de diapositiva"/>
          <p:cNvSpPr>
            <a:spLocks noGrp="1"/>
          </p:cNvSpPr>
          <p:nvPr>
            <p:ph type="sldNum" sz="quarter" idx="12"/>
          </p:nvPr>
        </p:nvSpPr>
        <p:spPr bwMode="auto">
          <a:noFill/>
          <a:ln>
            <a:miter lim="800000"/>
            <a:headEnd/>
            <a:tailEnd/>
          </a:ln>
        </p:spPr>
        <p:txBody>
          <a:bodyPr/>
          <a:lstStyle/>
          <a:p>
            <a:fld id="{51F38B6F-386E-4EFE-AA86-38358B912A79}" type="slidenum">
              <a:rPr lang="es-ES"/>
              <a:pPr/>
              <a:t>43</a:t>
            </a:fld>
            <a:endParaRPr lang="es-ES"/>
          </a:p>
        </p:txBody>
      </p:sp>
      <p:sp>
        <p:nvSpPr>
          <p:cNvPr id="55300" name="Title 1"/>
          <p:cNvSpPr>
            <a:spLocks noGrp="1"/>
          </p:cNvSpPr>
          <p:nvPr>
            <p:ph type="title"/>
          </p:nvPr>
        </p:nvSpPr>
        <p:spPr>
          <a:xfrm>
            <a:off x="301625" y="142875"/>
            <a:ext cx="8534400" cy="928688"/>
          </a:xfrm>
        </p:spPr>
        <p:txBody>
          <a:bodyPr/>
          <a:lstStyle/>
          <a:p>
            <a:pPr eaLnBrk="1" hangingPunct="1">
              <a:lnSpc>
                <a:spcPct val="80000"/>
              </a:lnSpc>
            </a:pPr>
            <a:r>
              <a:rPr lang="en-CA" smtClean="0"/>
              <a:t>Grading the Task: Output</a:t>
            </a:r>
            <a:br>
              <a:rPr lang="en-CA" smtClean="0"/>
            </a:br>
            <a:r>
              <a:rPr lang="en-CA" sz="2400" smtClean="0"/>
              <a:t>(Lynch, 1996, p. 96)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a:xfrm>
            <a:off x="301625" y="142875"/>
            <a:ext cx="8534400" cy="928688"/>
          </a:xfrm>
        </p:spPr>
        <p:txBody>
          <a:bodyPr/>
          <a:lstStyle/>
          <a:p>
            <a:pPr eaLnBrk="1" hangingPunct="1"/>
            <a:r>
              <a:rPr lang="en-CA" smtClean="0"/>
              <a:t>Grouping Learners</a:t>
            </a:r>
            <a:endParaRPr lang="es-ES" smtClean="0"/>
          </a:p>
        </p:txBody>
      </p:sp>
      <p:sp>
        <p:nvSpPr>
          <p:cNvPr id="56323" name="3 Marcador de contenido"/>
          <p:cNvSpPr>
            <a:spLocks noGrp="1"/>
          </p:cNvSpPr>
          <p:nvPr>
            <p:ph sz="quarter" idx="1"/>
          </p:nvPr>
        </p:nvSpPr>
        <p:spPr>
          <a:xfrm>
            <a:off x="301625" y="1527175"/>
            <a:ext cx="8504238" cy="4572000"/>
          </a:xfrm>
        </p:spPr>
        <p:txBody>
          <a:bodyPr/>
          <a:lstStyle/>
          <a:p>
            <a:pPr eaLnBrk="1" hangingPunct="1">
              <a:lnSpc>
                <a:spcPct val="80000"/>
              </a:lnSpc>
              <a:spcBef>
                <a:spcPts val="600"/>
              </a:spcBef>
              <a:spcAft>
                <a:spcPts val="1200"/>
              </a:spcAft>
            </a:pPr>
            <a:r>
              <a:rPr lang="en-CA" smtClean="0"/>
              <a:t>Valuable grouping strategies include:</a:t>
            </a:r>
          </a:p>
          <a:p>
            <a:pPr eaLnBrk="1" hangingPunct="1">
              <a:lnSpc>
                <a:spcPct val="80000"/>
              </a:lnSpc>
              <a:spcBef>
                <a:spcPts val="600"/>
              </a:spcBef>
              <a:spcAft>
                <a:spcPts val="1200"/>
              </a:spcAft>
              <a:buFont typeface="Wingdings 2" pitchFamily="-112" charset="2"/>
              <a:buNone/>
            </a:pPr>
            <a:r>
              <a:rPr lang="en-CA" smtClean="0"/>
              <a:t>	</a:t>
            </a:r>
            <a:r>
              <a:rPr lang="en-CA" smtClean="0">
                <a:solidFill>
                  <a:srgbClr val="3E3F68"/>
                </a:solidFill>
              </a:rPr>
              <a:t>a) </a:t>
            </a:r>
            <a:r>
              <a:rPr lang="en-CA" smtClean="0"/>
              <a:t>whole group, </a:t>
            </a:r>
          </a:p>
          <a:p>
            <a:pPr eaLnBrk="1" hangingPunct="1">
              <a:lnSpc>
                <a:spcPct val="80000"/>
              </a:lnSpc>
              <a:spcBef>
                <a:spcPts val="600"/>
              </a:spcBef>
              <a:spcAft>
                <a:spcPts val="1200"/>
              </a:spcAft>
              <a:buFont typeface="Wingdings 2" pitchFamily="-112" charset="2"/>
              <a:buNone/>
            </a:pPr>
            <a:r>
              <a:rPr lang="en-CA" smtClean="0"/>
              <a:t>	</a:t>
            </a:r>
            <a:r>
              <a:rPr lang="en-CA" smtClean="0">
                <a:solidFill>
                  <a:srgbClr val="3E3F68"/>
                </a:solidFill>
              </a:rPr>
              <a:t>b) </a:t>
            </a:r>
            <a:r>
              <a:rPr lang="en-CA" smtClean="0"/>
              <a:t>small group, </a:t>
            </a:r>
          </a:p>
          <a:p>
            <a:pPr eaLnBrk="1" hangingPunct="1">
              <a:lnSpc>
                <a:spcPct val="80000"/>
              </a:lnSpc>
              <a:spcBef>
                <a:spcPts val="600"/>
              </a:spcBef>
              <a:spcAft>
                <a:spcPts val="1200"/>
              </a:spcAft>
              <a:buFont typeface="Wingdings 2" pitchFamily="-112" charset="2"/>
              <a:buNone/>
            </a:pPr>
            <a:r>
              <a:rPr lang="en-CA" smtClean="0"/>
              <a:t>	</a:t>
            </a:r>
            <a:r>
              <a:rPr lang="en-CA" smtClean="0">
                <a:solidFill>
                  <a:srgbClr val="3E3F68"/>
                </a:solidFill>
              </a:rPr>
              <a:t>c) </a:t>
            </a:r>
            <a:r>
              <a:rPr lang="en-CA" smtClean="0"/>
              <a:t>pair work, and</a:t>
            </a:r>
          </a:p>
          <a:p>
            <a:pPr eaLnBrk="1" hangingPunct="1">
              <a:lnSpc>
                <a:spcPct val="80000"/>
              </a:lnSpc>
              <a:spcBef>
                <a:spcPts val="600"/>
              </a:spcBef>
              <a:spcAft>
                <a:spcPts val="1200"/>
              </a:spcAft>
              <a:buFont typeface="Wingdings 2" pitchFamily="-112" charset="2"/>
              <a:buNone/>
            </a:pPr>
            <a:r>
              <a:rPr lang="en-CA" smtClean="0"/>
              <a:t>	</a:t>
            </a:r>
            <a:r>
              <a:rPr lang="en-CA" smtClean="0">
                <a:solidFill>
                  <a:srgbClr val="3E3F68"/>
                </a:solidFill>
              </a:rPr>
              <a:t>d) </a:t>
            </a:r>
            <a:r>
              <a:rPr lang="en-CA" smtClean="0"/>
              <a:t>individual work.</a:t>
            </a:r>
          </a:p>
          <a:p>
            <a:pPr eaLnBrk="1" hangingPunct="1">
              <a:lnSpc>
                <a:spcPct val="80000"/>
              </a:lnSpc>
              <a:spcBef>
                <a:spcPts val="600"/>
              </a:spcBef>
              <a:spcAft>
                <a:spcPts val="1200"/>
              </a:spcAft>
              <a:buFont typeface="Wingdings 2" pitchFamily="-112" charset="2"/>
              <a:buNone/>
            </a:pPr>
            <a:endParaRPr lang="en-CA" smtClean="0"/>
          </a:p>
          <a:p>
            <a:pPr eaLnBrk="1" hangingPunct="1">
              <a:lnSpc>
                <a:spcPct val="80000"/>
              </a:lnSpc>
              <a:spcBef>
                <a:spcPts val="600"/>
              </a:spcBef>
              <a:spcAft>
                <a:spcPts val="1200"/>
              </a:spcAft>
            </a:pPr>
            <a:r>
              <a:rPr lang="en-CA" b="1" smtClean="0"/>
              <a:t>Whole group </a:t>
            </a:r>
            <a:r>
              <a:rPr lang="en-CA" smtClean="0"/>
              <a:t>activities are often used at the beginning and at the end of a lesson.</a:t>
            </a:r>
          </a:p>
          <a:p>
            <a:pPr eaLnBrk="1" hangingPunct="1"/>
            <a:endParaRPr lang="es-ES" smtClean="0"/>
          </a:p>
        </p:txBody>
      </p:sp>
      <p:sp>
        <p:nvSpPr>
          <p:cNvPr id="56324" name="5 Marcador de número de diapositiva"/>
          <p:cNvSpPr>
            <a:spLocks noGrp="1"/>
          </p:cNvSpPr>
          <p:nvPr>
            <p:ph type="sldNum" sz="quarter" idx="12"/>
          </p:nvPr>
        </p:nvSpPr>
        <p:spPr bwMode="auto">
          <a:noFill/>
          <a:ln>
            <a:miter lim="800000"/>
            <a:headEnd/>
            <a:tailEnd/>
          </a:ln>
        </p:spPr>
        <p:txBody>
          <a:bodyPr/>
          <a:lstStyle/>
          <a:p>
            <a:fld id="{EE56A559-B3A1-444E-9260-BF3B085ED615}" type="slidenum">
              <a:rPr lang="es-ES"/>
              <a:pPr/>
              <a:t>44</a:t>
            </a:fld>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301625" y="142875"/>
            <a:ext cx="8534400" cy="928688"/>
          </a:xfrm>
        </p:spPr>
        <p:txBody>
          <a:bodyPr/>
          <a:lstStyle/>
          <a:p>
            <a:pPr eaLnBrk="1" hangingPunct="1"/>
            <a:r>
              <a:rPr lang="en-CA" smtClean="0"/>
              <a:t>Grouping Learners </a:t>
            </a:r>
            <a:r>
              <a:rPr lang="en-CA" sz="2400" smtClean="0"/>
              <a:t>(cont’d.)</a:t>
            </a:r>
            <a:endParaRPr lang="es-ES" sz="2400" smtClean="0"/>
          </a:p>
        </p:txBody>
      </p:sp>
      <p:sp>
        <p:nvSpPr>
          <p:cNvPr id="57347" name="3 Marcador de contenido"/>
          <p:cNvSpPr>
            <a:spLocks noGrp="1"/>
          </p:cNvSpPr>
          <p:nvPr>
            <p:ph sz="quarter" idx="1"/>
          </p:nvPr>
        </p:nvSpPr>
        <p:spPr>
          <a:xfrm>
            <a:off x="214313" y="1527175"/>
            <a:ext cx="8715375" cy="4902200"/>
          </a:xfrm>
        </p:spPr>
        <p:txBody>
          <a:bodyPr/>
          <a:lstStyle/>
          <a:p>
            <a:pPr eaLnBrk="1" hangingPunct="1">
              <a:lnSpc>
                <a:spcPct val="80000"/>
              </a:lnSpc>
              <a:spcBef>
                <a:spcPct val="0"/>
              </a:spcBef>
              <a:spcAft>
                <a:spcPts val="600"/>
              </a:spcAft>
            </a:pPr>
            <a:r>
              <a:rPr lang="en-CA" smtClean="0"/>
              <a:t>When carefully designed, </a:t>
            </a:r>
            <a:r>
              <a:rPr lang="en-CA" b="1" smtClean="0"/>
              <a:t>small groups </a:t>
            </a:r>
            <a:r>
              <a:rPr lang="en-CA" smtClean="0"/>
              <a:t>and </a:t>
            </a:r>
            <a:r>
              <a:rPr lang="en-CA" b="1" smtClean="0"/>
              <a:t>pair work</a:t>
            </a:r>
            <a:r>
              <a:rPr lang="en-CA" smtClean="0"/>
              <a:t> may create:</a:t>
            </a:r>
          </a:p>
          <a:p>
            <a:pPr eaLnBrk="1" hangingPunct="1">
              <a:lnSpc>
                <a:spcPct val="80000"/>
              </a:lnSpc>
              <a:spcBef>
                <a:spcPts val="300"/>
              </a:spcBef>
              <a:spcAft>
                <a:spcPts val="600"/>
              </a:spcAft>
              <a:buFont typeface="Arial" charset="0"/>
              <a:buNone/>
            </a:pPr>
            <a:r>
              <a:rPr lang="en-CA" sz="2600" smtClean="0"/>
              <a:t>	</a:t>
            </a:r>
            <a:r>
              <a:rPr lang="en-CA" sz="2400" smtClean="0">
                <a:solidFill>
                  <a:srgbClr val="3E3F68"/>
                </a:solidFill>
              </a:rPr>
              <a:t>a) </a:t>
            </a:r>
            <a:r>
              <a:rPr lang="en-CA" sz="2400" smtClean="0"/>
              <a:t>greater opportunities for interaction and feedback (e.g., learners can practise speaking to a variety of people and learn how to adjust their speech according to their audience).</a:t>
            </a:r>
          </a:p>
          <a:p>
            <a:pPr eaLnBrk="1" hangingPunct="1">
              <a:lnSpc>
                <a:spcPct val="80000"/>
              </a:lnSpc>
              <a:spcBef>
                <a:spcPts val="300"/>
              </a:spcBef>
              <a:spcAft>
                <a:spcPts val="600"/>
              </a:spcAft>
              <a:buFont typeface="Arial" charset="0"/>
              <a:buNone/>
            </a:pPr>
            <a:r>
              <a:rPr lang="en-CA" sz="2400" smtClean="0"/>
              <a:t>	</a:t>
            </a:r>
            <a:r>
              <a:rPr lang="en-CA" sz="2400" smtClean="0">
                <a:solidFill>
                  <a:srgbClr val="3E3F68"/>
                </a:solidFill>
              </a:rPr>
              <a:t>b) </a:t>
            </a:r>
            <a:r>
              <a:rPr lang="en-CA" sz="2400" smtClean="0"/>
              <a:t>less intimidating environments (e.g., shy, less confident learners may feel more comfortable speaking).</a:t>
            </a:r>
          </a:p>
          <a:p>
            <a:pPr eaLnBrk="1" hangingPunct="1">
              <a:lnSpc>
                <a:spcPct val="80000"/>
              </a:lnSpc>
              <a:spcBef>
                <a:spcPts val="300"/>
              </a:spcBef>
              <a:spcAft>
                <a:spcPts val="600"/>
              </a:spcAft>
              <a:buFont typeface="Arial" charset="0"/>
              <a:buNone/>
            </a:pPr>
            <a:r>
              <a:rPr lang="en-CA" sz="2400" smtClean="0"/>
              <a:t>	</a:t>
            </a:r>
            <a:r>
              <a:rPr lang="en-CA" sz="2400" smtClean="0">
                <a:solidFill>
                  <a:srgbClr val="3E3F68"/>
                </a:solidFill>
              </a:rPr>
              <a:t>c) </a:t>
            </a:r>
            <a:r>
              <a:rPr lang="en-CA" sz="2400" smtClean="0"/>
              <a:t>more effective use of resources (i.e., where resources are limited, they can be shared)</a:t>
            </a:r>
          </a:p>
          <a:p>
            <a:pPr eaLnBrk="1" hangingPunct="1">
              <a:lnSpc>
                <a:spcPct val="80000"/>
              </a:lnSpc>
              <a:spcBef>
                <a:spcPct val="0"/>
              </a:spcBef>
              <a:spcAft>
                <a:spcPts val="600"/>
              </a:spcAft>
              <a:buFont typeface="Arial" charset="0"/>
              <a:buNone/>
            </a:pPr>
            <a:endParaRPr lang="en-CA" sz="2600" smtClean="0"/>
          </a:p>
          <a:p>
            <a:pPr eaLnBrk="1" hangingPunct="1">
              <a:lnSpc>
                <a:spcPct val="80000"/>
              </a:lnSpc>
              <a:spcBef>
                <a:spcPct val="0"/>
              </a:spcBef>
              <a:spcAft>
                <a:spcPts val="600"/>
              </a:spcAft>
            </a:pPr>
            <a:r>
              <a:rPr lang="en-CA" b="1" smtClean="0"/>
              <a:t>Working individually </a:t>
            </a:r>
            <a:r>
              <a:rPr lang="en-CA" smtClean="0"/>
              <a:t>allows learners to meet specific needs and interests, to build autonomy, and to develop strengths. It also accommodates learners who prefer to work alone. </a:t>
            </a:r>
          </a:p>
          <a:p>
            <a:pPr eaLnBrk="1" hangingPunct="1">
              <a:lnSpc>
                <a:spcPct val="80000"/>
              </a:lnSpc>
              <a:spcBef>
                <a:spcPct val="0"/>
              </a:spcBef>
            </a:pPr>
            <a:endParaRPr lang="es-ES" smtClean="0"/>
          </a:p>
        </p:txBody>
      </p:sp>
      <p:sp>
        <p:nvSpPr>
          <p:cNvPr id="57348" name="5 Marcador de número de diapositiva"/>
          <p:cNvSpPr>
            <a:spLocks noGrp="1"/>
          </p:cNvSpPr>
          <p:nvPr>
            <p:ph type="sldNum" sz="quarter" idx="12"/>
          </p:nvPr>
        </p:nvSpPr>
        <p:spPr bwMode="auto">
          <a:noFill/>
          <a:ln>
            <a:miter lim="800000"/>
            <a:headEnd/>
            <a:tailEnd/>
          </a:ln>
        </p:spPr>
        <p:txBody>
          <a:bodyPr/>
          <a:lstStyle/>
          <a:p>
            <a:fld id="{1F91B4DA-FD42-44B0-9C84-AC13F0B9D0B0}" type="slidenum">
              <a:rPr lang="es-ES"/>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1625" y="142875"/>
            <a:ext cx="8534400" cy="928688"/>
          </a:xfrm>
        </p:spPr>
        <p:txBody>
          <a:bodyPr/>
          <a:lstStyle/>
          <a:p>
            <a:pPr eaLnBrk="1" hangingPunct="1"/>
            <a:r>
              <a:rPr lang="en-CA" smtClean="0"/>
              <a:t>Other Grouping Strategies</a:t>
            </a:r>
          </a:p>
        </p:txBody>
      </p:sp>
      <p:sp>
        <p:nvSpPr>
          <p:cNvPr id="58371" name="Content Placeholder 2"/>
          <p:cNvSpPr>
            <a:spLocks noGrp="1"/>
          </p:cNvSpPr>
          <p:nvPr>
            <p:ph sz="quarter" idx="1"/>
          </p:nvPr>
        </p:nvSpPr>
        <p:spPr>
          <a:xfrm>
            <a:off x="457200" y="1500188"/>
            <a:ext cx="8229600" cy="4625975"/>
          </a:xfrm>
        </p:spPr>
        <p:txBody>
          <a:bodyPr/>
          <a:lstStyle/>
          <a:p>
            <a:pPr eaLnBrk="1" hangingPunct="1">
              <a:lnSpc>
                <a:spcPct val="80000"/>
              </a:lnSpc>
              <a:spcBef>
                <a:spcPts val="600"/>
              </a:spcBef>
              <a:spcAft>
                <a:spcPts val="1200"/>
              </a:spcAft>
            </a:pPr>
            <a:r>
              <a:rPr lang="en-CA" smtClean="0"/>
              <a:t>Other grouping strategies include:</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mixed-ability,</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same-ability,</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same-language, and</a:t>
            </a:r>
          </a:p>
          <a:p>
            <a:pPr lvl="1" eaLnBrk="1" hangingPunct="1">
              <a:lnSpc>
                <a:spcPct val="80000"/>
              </a:lnSpc>
              <a:spcBef>
                <a:spcPts val="600"/>
              </a:spcBef>
              <a:spcAft>
                <a:spcPts val="1200"/>
              </a:spcAft>
              <a:buFont typeface="Wingdings" pitchFamily="-112" charset="2"/>
              <a:buChar char=""/>
            </a:pPr>
            <a:r>
              <a:rPr lang="en-CA" sz="2700" smtClean="0">
                <a:solidFill>
                  <a:schemeClr val="tx1"/>
                </a:solidFill>
              </a:rPr>
              <a:t>shared-interest groups.</a:t>
            </a:r>
          </a:p>
          <a:p>
            <a:pPr lvl="1" eaLnBrk="1" hangingPunct="1">
              <a:lnSpc>
                <a:spcPct val="80000"/>
              </a:lnSpc>
              <a:spcBef>
                <a:spcPts val="600"/>
              </a:spcBef>
              <a:spcAft>
                <a:spcPts val="1200"/>
              </a:spcAft>
              <a:buFont typeface="Wingdings" pitchFamily="-112" charset="2"/>
              <a:buNone/>
            </a:pPr>
            <a:r>
              <a:rPr lang="en-CA" sz="2700" smtClean="0">
                <a:solidFill>
                  <a:schemeClr val="tx1"/>
                </a:solidFill>
              </a:rPr>
              <a:t>  </a:t>
            </a:r>
          </a:p>
          <a:p>
            <a:pPr eaLnBrk="1" hangingPunct="1">
              <a:lnSpc>
                <a:spcPct val="80000"/>
              </a:lnSpc>
              <a:spcBef>
                <a:spcPts val="600"/>
              </a:spcBef>
              <a:spcAft>
                <a:spcPts val="1200"/>
              </a:spcAft>
            </a:pPr>
            <a:r>
              <a:rPr lang="en-CA" smtClean="0"/>
              <a:t>These strategies can be used to meet specific learning needs and objectives.</a:t>
            </a:r>
          </a:p>
          <a:p>
            <a:pPr eaLnBrk="1" hangingPunct="1">
              <a:buFont typeface="Arial" charset="0"/>
              <a:buNone/>
            </a:pPr>
            <a:endParaRPr lang="en-CA" smtClean="0"/>
          </a:p>
        </p:txBody>
      </p:sp>
      <p:sp>
        <p:nvSpPr>
          <p:cNvPr id="58372" name="4 Marcador de número de diapositiva"/>
          <p:cNvSpPr>
            <a:spLocks noGrp="1"/>
          </p:cNvSpPr>
          <p:nvPr>
            <p:ph type="sldNum" sz="quarter" idx="12"/>
          </p:nvPr>
        </p:nvSpPr>
        <p:spPr bwMode="auto">
          <a:noFill/>
          <a:ln>
            <a:miter lim="800000"/>
            <a:headEnd/>
            <a:tailEnd/>
          </a:ln>
        </p:spPr>
        <p:txBody>
          <a:bodyPr/>
          <a:lstStyle/>
          <a:p>
            <a:fld id="{4CA211D2-D6D0-4436-B3AF-DCB1D854DFCC}" type="slidenum">
              <a:rPr lang="es-ES"/>
              <a:pPr/>
              <a:t>46</a:t>
            </a:fld>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1625" y="142875"/>
            <a:ext cx="8534400" cy="928688"/>
          </a:xfrm>
        </p:spPr>
        <p:txBody>
          <a:bodyPr/>
          <a:lstStyle/>
          <a:p>
            <a:pPr eaLnBrk="1" hangingPunct="1"/>
            <a:r>
              <a:rPr lang="en-CA" smtClean="0"/>
              <a:t>Mixed Ability Groups</a:t>
            </a:r>
          </a:p>
        </p:txBody>
      </p:sp>
      <p:sp>
        <p:nvSpPr>
          <p:cNvPr id="59395" name="Content Placeholder 2"/>
          <p:cNvSpPr>
            <a:spLocks noGrp="1"/>
          </p:cNvSpPr>
          <p:nvPr>
            <p:ph sz="quarter" idx="1"/>
          </p:nvPr>
        </p:nvSpPr>
        <p:spPr>
          <a:xfrm>
            <a:off x="301625" y="1527175"/>
            <a:ext cx="8504238" cy="4572000"/>
          </a:xfrm>
        </p:spPr>
        <p:txBody>
          <a:bodyPr/>
          <a:lstStyle/>
          <a:p>
            <a:pPr eaLnBrk="1" hangingPunct="1">
              <a:lnSpc>
                <a:spcPct val="90000"/>
              </a:lnSpc>
            </a:pPr>
            <a:r>
              <a:rPr lang="en-CA" sz="2500" smtClean="0"/>
              <a:t>Mixed-ability groups can complete the same activity, but at different levels. This allows all learners to start with the same listening or reading text and to complete activities that are modified to accommodate the varying proficiency levels of the learners (see examples on previous slides)</a:t>
            </a:r>
          </a:p>
          <a:p>
            <a:pPr eaLnBrk="1" hangingPunct="1">
              <a:lnSpc>
                <a:spcPct val="90000"/>
              </a:lnSpc>
              <a:buFont typeface="Arial" charset="0"/>
              <a:buNone/>
            </a:pPr>
            <a:endParaRPr lang="en-CA" sz="2500" smtClean="0"/>
          </a:p>
          <a:p>
            <a:pPr eaLnBrk="1" hangingPunct="1">
              <a:lnSpc>
                <a:spcPct val="90000"/>
              </a:lnSpc>
            </a:pPr>
            <a:r>
              <a:rPr lang="en-CA" sz="2500" smtClean="0"/>
              <a:t>Mixed-ability groups can also complete class </a:t>
            </a:r>
            <a:r>
              <a:rPr lang="en-CA" sz="2500" b="1" smtClean="0"/>
              <a:t>projects </a:t>
            </a:r>
            <a:r>
              <a:rPr lang="en-CA" sz="2500" smtClean="0"/>
              <a:t>in which every learner is responsible for part of the project (e.g., creating a class newspaper or photo-story [see Bell, pp. 120-121]).</a:t>
            </a:r>
          </a:p>
          <a:p>
            <a:pPr eaLnBrk="1" hangingPunct="1">
              <a:lnSpc>
                <a:spcPct val="90000"/>
              </a:lnSpc>
              <a:buFont typeface="Arial" charset="0"/>
              <a:buNone/>
            </a:pPr>
            <a:r>
              <a:rPr lang="en-CA" sz="1700" smtClean="0"/>
              <a:t>	</a:t>
            </a:r>
          </a:p>
          <a:p>
            <a:pPr eaLnBrk="1" hangingPunct="1">
              <a:lnSpc>
                <a:spcPct val="90000"/>
              </a:lnSpc>
              <a:buFont typeface="Arial" charset="0"/>
              <a:buNone/>
            </a:pPr>
            <a:r>
              <a:rPr lang="en-CA" sz="1700" smtClean="0"/>
              <a:t>	</a:t>
            </a:r>
          </a:p>
          <a:p>
            <a:pPr eaLnBrk="1" hangingPunct="1">
              <a:lnSpc>
                <a:spcPct val="90000"/>
              </a:lnSpc>
              <a:buFont typeface="Arial" charset="0"/>
              <a:buNone/>
            </a:pPr>
            <a:endParaRPr lang="en-CA" sz="1700" smtClean="0"/>
          </a:p>
          <a:p>
            <a:pPr eaLnBrk="1" hangingPunct="1">
              <a:lnSpc>
                <a:spcPct val="90000"/>
              </a:lnSpc>
              <a:buFont typeface="Arial" charset="0"/>
              <a:buNone/>
            </a:pPr>
            <a:endParaRPr lang="en-CA" sz="2500" smtClean="0"/>
          </a:p>
        </p:txBody>
      </p:sp>
      <p:sp>
        <p:nvSpPr>
          <p:cNvPr id="59396" name="4 Marcador de número de diapositiva"/>
          <p:cNvSpPr>
            <a:spLocks noGrp="1"/>
          </p:cNvSpPr>
          <p:nvPr>
            <p:ph type="sldNum" sz="quarter" idx="12"/>
          </p:nvPr>
        </p:nvSpPr>
        <p:spPr bwMode="auto">
          <a:noFill/>
          <a:ln>
            <a:miter lim="800000"/>
            <a:headEnd/>
            <a:tailEnd/>
          </a:ln>
        </p:spPr>
        <p:txBody>
          <a:bodyPr/>
          <a:lstStyle/>
          <a:p>
            <a:fld id="{22270033-E362-4C23-AEB7-113B744F5163}" type="slidenum">
              <a:rPr lang="es-ES"/>
              <a:pPr/>
              <a:t>47</a:t>
            </a:fld>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1625" y="142875"/>
            <a:ext cx="8534400" cy="928688"/>
          </a:xfrm>
        </p:spPr>
        <p:txBody>
          <a:bodyPr/>
          <a:lstStyle/>
          <a:p>
            <a:pPr eaLnBrk="1" hangingPunct="1"/>
            <a:r>
              <a:rPr lang="en-US" smtClean="0"/>
              <a:t>Same-Ability Groups</a:t>
            </a:r>
          </a:p>
        </p:txBody>
      </p:sp>
      <p:sp>
        <p:nvSpPr>
          <p:cNvPr id="60419" name="Content Placeholder 2"/>
          <p:cNvSpPr>
            <a:spLocks noGrp="1"/>
          </p:cNvSpPr>
          <p:nvPr>
            <p:ph sz="quarter" idx="1"/>
          </p:nvPr>
        </p:nvSpPr>
        <p:spPr>
          <a:xfrm>
            <a:off x="301625" y="1643063"/>
            <a:ext cx="8504238" cy="4456112"/>
          </a:xfrm>
        </p:spPr>
        <p:txBody>
          <a:bodyPr/>
          <a:lstStyle/>
          <a:p>
            <a:pPr eaLnBrk="1" hangingPunct="1">
              <a:lnSpc>
                <a:spcPct val="80000"/>
              </a:lnSpc>
              <a:spcBef>
                <a:spcPts val="600"/>
              </a:spcBef>
              <a:spcAft>
                <a:spcPts val="1200"/>
              </a:spcAft>
            </a:pPr>
            <a:endParaRPr lang="en-CA" smtClean="0"/>
          </a:p>
          <a:p>
            <a:pPr eaLnBrk="1" hangingPunct="1">
              <a:lnSpc>
                <a:spcPct val="80000"/>
              </a:lnSpc>
              <a:spcBef>
                <a:spcPts val="600"/>
              </a:spcBef>
              <a:spcAft>
                <a:spcPts val="1200"/>
              </a:spcAft>
            </a:pPr>
            <a:r>
              <a:rPr lang="en-CA" smtClean="0"/>
              <a:t>Same-ability groups allow learners to focus on grammar, vocabulary, or other language skills that are particular to their proficiency level. </a:t>
            </a:r>
            <a:endParaRPr lang="en-US" smtClean="0"/>
          </a:p>
        </p:txBody>
      </p:sp>
      <p:sp>
        <p:nvSpPr>
          <p:cNvPr id="60420" name="4 Marcador de número de diapositiva"/>
          <p:cNvSpPr>
            <a:spLocks noGrp="1"/>
          </p:cNvSpPr>
          <p:nvPr>
            <p:ph type="sldNum" sz="quarter" idx="12"/>
          </p:nvPr>
        </p:nvSpPr>
        <p:spPr bwMode="auto">
          <a:noFill/>
          <a:ln>
            <a:miter lim="800000"/>
            <a:headEnd/>
            <a:tailEnd/>
          </a:ln>
        </p:spPr>
        <p:txBody>
          <a:bodyPr/>
          <a:lstStyle/>
          <a:p>
            <a:fld id="{6BA028B6-5387-477C-8C5D-D078143DD8C2}" type="slidenum">
              <a:rPr lang="es-ES"/>
              <a:pPr/>
              <a:t>48</a:t>
            </a:fld>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1625" y="142875"/>
            <a:ext cx="8534400" cy="928688"/>
          </a:xfrm>
        </p:spPr>
        <p:txBody>
          <a:bodyPr/>
          <a:lstStyle/>
          <a:p>
            <a:pPr eaLnBrk="1" hangingPunct="1"/>
            <a:r>
              <a:rPr lang="en-CA" smtClean="0"/>
              <a:t>Same-Language/Interest Groups</a:t>
            </a:r>
          </a:p>
        </p:txBody>
      </p:sp>
      <p:sp>
        <p:nvSpPr>
          <p:cNvPr id="61443" name="Content Placeholder 2"/>
          <p:cNvSpPr>
            <a:spLocks noGrp="1"/>
          </p:cNvSpPr>
          <p:nvPr>
            <p:ph sz="quarter" idx="1"/>
          </p:nvPr>
        </p:nvSpPr>
        <p:spPr>
          <a:xfrm>
            <a:off x="301625" y="1643063"/>
            <a:ext cx="8504238" cy="5000625"/>
          </a:xfrm>
        </p:spPr>
        <p:txBody>
          <a:bodyPr/>
          <a:lstStyle/>
          <a:p>
            <a:pPr eaLnBrk="1" hangingPunct="1">
              <a:lnSpc>
                <a:spcPct val="80000"/>
              </a:lnSpc>
              <a:spcBef>
                <a:spcPts val="600"/>
              </a:spcBef>
              <a:spcAft>
                <a:spcPts val="1800"/>
              </a:spcAft>
            </a:pPr>
            <a:r>
              <a:rPr lang="en-CA" smtClean="0"/>
              <a:t>Same-language groups allow learners to focus on English language difficulties that are related to their first language (e.g., pronunciation or grammatical difficulties)</a:t>
            </a:r>
          </a:p>
          <a:p>
            <a:pPr eaLnBrk="1" hangingPunct="1">
              <a:lnSpc>
                <a:spcPct val="80000"/>
              </a:lnSpc>
              <a:spcBef>
                <a:spcPts val="600"/>
              </a:spcBef>
              <a:spcAft>
                <a:spcPts val="1800"/>
              </a:spcAft>
            </a:pPr>
            <a:r>
              <a:rPr lang="en-CA" smtClean="0"/>
              <a:t>Same-language groups may also use their first language to share understandings (e.g., cultural, pragmatic, conceptual knowledge).</a:t>
            </a:r>
          </a:p>
          <a:p>
            <a:pPr eaLnBrk="1" hangingPunct="1">
              <a:lnSpc>
                <a:spcPct val="80000"/>
              </a:lnSpc>
              <a:spcBef>
                <a:spcPts val="600"/>
              </a:spcBef>
              <a:spcAft>
                <a:spcPts val="1800"/>
              </a:spcAft>
            </a:pPr>
            <a:r>
              <a:rPr lang="en-CA" smtClean="0"/>
              <a:t>Groups can also be created based on learner interests, expertise, and personal characteristics, such as age, marital status, learning style, recreation, hobbies, likes and dislikes, etc. </a:t>
            </a:r>
          </a:p>
          <a:p>
            <a:pPr eaLnBrk="1" hangingPunct="1">
              <a:buFont typeface="Arial" charset="0"/>
              <a:buNone/>
            </a:pPr>
            <a:r>
              <a:rPr lang="en-CA" smtClean="0"/>
              <a:t>	</a:t>
            </a:r>
          </a:p>
          <a:p>
            <a:pPr eaLnBrk="1" hangingPunct="1">
              <a:buFont typeface="Arial" charset="0"/>
              <a:buNone/>
            </a:pPr>
            <a:endParaRPr lang="en-CA" smtClean="0"/>
          </a:p>
        </p:txBody>
      </p:sp>
      <p:sp>
        <p:nvSpPr>
          <p:cNvPr id="61444" name="4 Marcador de número de diapositiva"/>
          <p:cNvSpPr>
            <a:spLocks noGrp="1"/>
          </p:cNvSpPr>
          <p:nvPr>
            <p:ph type="sldNum" sz="quarter" idx="12"/>
          </p:nvPr>
        </p:nvSpPr>
        <p:spPr bwMode="auto">
          <a:noFill/>
          <a:ln>
            <a:miter lim="800000"/>
            <a:headEnd/>
            <a:tailEnd/>
          </a:ln>
        </p:spPr>
        <p:txBody>
          <a:bodyPr/>
          <a:lstStyle/>
          <a:p>
            <a:fld id="{F0960A37-6B5A-4635-B30A-62F4577EFF13}" type="slidenum">
              <a:rPr lang="es-ES"/>
              <a:pPr/>
              <a:t>49</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301625" y="142875"/>
            <a:ext cx="8534400" cy="928688"/>
          </a:xfrm>
        </p:spPr>
        <p:txBody>
          <a:bodyPr/>
          <a:lstStyle/>
          <a:p>
            <a:pPr eaLnBrk="1" hangingPunct="1"/>
            <a:r>
              <a:rPr lang="es-ES" sz="3000" smtClean="0"/>
              <a:t>Framework 1. Task Types </a:t>
            </a:r>
            <a:br>
              <a:rPr lang="es-ES" sz="3000" smtClean="0"/>
            </a:br>
            <a:r>
              <a:rPr lang="es-ES" sz="2200" smtClean="0"/>
              <a:t>(Willis &amp; Willis, 2007) </a:t>
            </a:r>
          </a:p>
        </p:txBody>
      </p:sp>
      <p:sp>
        <p:nvSpPr>
          <p:cNvPr id="16387" name="3 Marcador de contenido"/>
          <p:cNvSpPr>
            <a:spLocks noGrp="1"/>
          </p:cNvSpPr>
          <p:nvPr>
            <p:ph sz="quarter" idx="1"/>
          </p:nvPr>
        </p:nvSpPr>
        <p:spPr>
          <a:xfrm>
            <a:off x="142875" y="1571625"/>
            <a:ext cx="8858250" cy="5072063"/>
          </a:xfrm>
        </p:spPr>
        <p:txBody>
          <a:bodyPr/>
          <a:lstStyle/>
          <a:p>
            <a:pPr eaLnBrk="1" hangingPunct="1">
              <a:lnSpc>
                <a:spcPct val="80000"/>
              </a:lnSpc>
              <a:spcBef>
                <a:spcPts val="600"/>
              </a:spcBef>
              <a:spcAft>
                <a:spcPts val="600"/>
              </a:spcAft>
            </a:pPr>
            <a:r>
              <a:rPr lang="en-CA" sz="2500" smtClean="0"/>
              <a:t>In order to plan interesting and stimulating tasks for any topic, Willis and Willis (2007) have created </a:t>
            </a:r>
            <a:r>
              <a:rPr lang="en-CA" sz="2500" i="1" smtClean="0"/>
              <a:t>the task generator</a:t>
            </a:r>
            <a:r>
              <a:rPr lang="en-CA" sz="2500" smtClean="0"/>
              <a:t>.</a:t>
            </a:r>
          </a:p>
          <a:p>
            <a:pPr eaLnBrk="1" hangingPunct="1">
              <a:lnSpc>
                <a:spcPct val="80000"/>
              </a:lnSpc>
              <a:spcBef>
                <a:spcPts val="600"/>
              </a:spcBef>
              <a:spcAft>
                <a:spcPts val="600"/>
              </a:spcAft>
            </a:pPr>
            <a:r>
              <a:rPr lang="en-CA" sz="2500" smtClean="0"/>
              <a:t>Once a topic has been chosen, the task generator can be used to identify seven different task types.</a:t>
            </a:r>
          </a:p>
          <a:p>
            <a:pPr lvl="1" eaLnBrk="1" hangingPunct="1">
              <a:lnSpc>
                <a:spcPct val="80000"/>
              </a:lnSpc>
              <a:spcBef>
                <a:spcPts val="400"/>
              </a:spcBef>
              <a:spcAft>
                <a:spcPts val="400"/>
              </a:spcAft>
              <a:buFont typeface="Wingdings" pitchFamily="-112" charset="2"/>
              <a:buChar char=""/>
            </a:pPr>
            <a:r>
              <a:rPr lang="en-CA" smtClean="0">
                <a:solidFill>
                  <a:schemeClr val="tx1"/>
                </a:solidFill>
              </a:rPr>
              <a:t>Instructors select tasks according to the topic and task types: listing, ordering, matching, comparing, sharing personal experience, projects and creative tasks, and problem solving.</a:t>
            </a:r>
          </a:p>
          <a:p>
            <a:pPr lvl="1" eaLnBrk="1" hangingPunct="1">
              <a:lnSpc>
                <a:spcPct val="80000"/>
              </a:lnSpc>
              <a:spcBef>
                <a:spcPts val="400"/>
              </a:spcBef>
              <a:spcAft>
                <a:spcPts val="400"/>
              </a:spcAft>
              <a:buFont typeface="Wingdings" pitchFamily="-112" charset="2"/>
              <a:buChar char=""/>
            </a:pPr>
            <a:r>
              <a:rPr lang="en-CA" smtClean="0">
                <a:solidFill>
                  <a:schemeClr val="tx1"/>
                </a:solidFill>
              </a:rPr>
              <a:t>Some tasks naturally lend themselves better to certain topics.</a:t>
            </a:r>
          </a:p>
          <a:p>
            <a:pPr lvl="1" eaLnBrk="1" hangingPunct="1">
              <a:lnSpc>
                <a:spcPct val="80000"/>
              </a:lnSpc>
              <a:spcBef>
                <a:spcPts val="400"/>
              </a:spcBef>
              <a:spcAft>
                <a:spcPts val="400"/>
              </a:spcAft>
              <a:buFont typeface="Wingdings" pitchFamily="-112" charset="2"/>
              <a:buChar char=""/>
            </a:pPr>
            <a:r>
              <a:rPr lang="en-CA" smtClean="0">
                <a:solidFill>
                  <a:schemeClr val="tx1"/>
                </a:solidFill>
              </a:rPr>
              <a:t>Instructors do not need to use each of the seven task types during a lesson.</a:t>
            </a:r>
          </a:p>
          <a:p>
            <a:pPr lvl="1" eaLnBrk="1" hangingPunct="1">
              <a:lnSpc>
                <a:spcPct val="80000"/>
              </a:lnSpc>
              <a:spcBef>
                <a:spcPts val="400"/>
              </a:spcBef>
              <a:spcAft>
                <a:spcPts val="400"/>
              </a:spcAft>
              <a:buFont typeface="Wingdings" pitchFamily="-112" charset="2"/>
              <a:buChar char=""/>
            </a:pPr>
            <a:r>
              <a:rPr lang="en-CA" smtClean="0">
                <a:solidFill>
                  <a:schemeClr val="tx1"/>
                </a:solidFill>
              </a:rPr>
              <a:t>Depending on the theme, any number of task types may be used in one lesson.</a:t>
            </a:r>
          </a:p>
          <a:p>
            <a:pPr eaLnBrk="1" hangingPunct="1">
              <a:lnSpc>
                <a:spcPct val="80000"/>
              </a:lnSpc>
              <a:spcBef>
                <a:spcPts val="600"/>
              </a:spcBef>
              <a:spcAft>
                <a:spcPts val="600"/>
              </a:spcAft>
            </a:pPr>
            <a:r>
              <a:rPr lang="en-CA" sz="2500" smtClean="0"/>
              <a:t>The following slides demonstrate how the task generator may be used to teach a lesson within a thematic unit on </a:t>
            </a:r>
            <a:r>
              <a:rPr lang="en-CA" sz="2500" i="1" smtClean="0"/>
              <a:t>food</a:t>
            </a:r>
            <a:r>
              <a:rPr lang="en-CA" sz="2500" smtClean="0"/>
              <a:t>.</a:t>
            </a:r>
          </a:p>
          <a:p>
            <a:pPr eaLnBrk="1" hangingPunct="1">
              <a:lnSpc>
                <a:spcPct val="80000"/>
              </a:lnSpc>
              <a:spcBef>
                <a:spcPts val="600"/>
              </a:spcBef>
              <a:spcAft>
                <a:spcPts val="600"/>
              </a:spcAft>
            </a:pPr>
            <a:endParaRPr lang="en-CA" sz="2200" smtClean="0"/>
          </a:p>
          <a:p>
            <a:pPr eaLnBrk="1" hangingPunct="1">
              <a:lnSpc>
                <a:spcPct val="80000"/>
              </a:lnSpc>
              <a:spcBef>
                <a:spcPts val="600"/>
              </a:spcBef>
              <a:spcAft>
                <a:spcPts val="600"/>
              </a:spcAft>
            </a:pPr>
            <a:endParaRPr lang="es-ES" sz="2100" smtClean="0"/>
          </a:p>
        </p:txBody>
      </p:sp>
      <p:sp>
        <p:nvSpPr>
          <p:cNvPr id="16388" name="5 Marcador de número de diapositiva"/>
          <p:cNvSpPr>
            <a:spLocks noGrp="1"/>
          </p:cNvSpPr>
          <p:nvPr>
            <p:ph type="sldNum" sz="quarter" idx="12"/>
          </p:nvPr>
        </p:nvSpPr>
        <p:spPr bwMode="auto">
          <a:xfrm>
            <a:off x="4324350" y="1027113"/>
            <a:ext cx="461963" cy="473075"/>
          </a:xfrm>
          <a:noFill/>
          <a:ln>
            <a:miter lim="800000"/>
            <a:headEnd/>
            <a:tailEnd/>
          </a:ln>
        </p:spPr>
        <p:txBody>
          <a:bodyPr/>
          <a:lstStyle/>
          <a:p>
            <a:fld id="{64D75029-22A5-40CB-AB09-655EB8FCA749}" type="slidenum">
              <a:rPr lang="es-ES"/>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1625" y="228600"/>
            <a:ext cx="8534400" cy="842963"/>
          </a:xfrm>
        </p:spPr>
        <p:txBody>
          <a:bodyPr/>
          <a:lstStyle/>
          <a:p>
            <a:pPr eaLnBrk="1" hangingPunct="1">
              <a:lnSpc>
                <a:spcPct val="80000"/>
              </a:lnSpc>
            </a:pPr>
            <a:r>
              <a:rPr lang="en-CA" smtClean="0"/>
              <a:t>Guidelines for Multilevel Lesson Planning</a:t>
            </a:r>
          </a:p>
        </p:txBody>
      </p:sp>
      <p:sp>
        <p:nvSpPr>
          <p:cNvPr id="62467" name="Content Placeholder 2"/>
          <p:cNvSpPr>
            <a:spLocks noGrp="1"/>
          </p:cNvSpPr>
          <p:nvPr>
            <p:ph sz="quarter" idx="1"/>
          </p:nvPr>
        </p:nvSpPr>
        <p:spPr>
          <a:xfrm>
            <a:off x="301625" y="1643063"/>
            <a:ext cx="8504238" cy="4786312"/>
          </a:xfrm>
        </p:spPr>
        <p:txBody>
          <a:bodyPr/>
          <a:lstStyle/>
          <a:p>
            <a:pPr marL="514350" indent="-514350" eaLnBrk="1" hangingPunct="1">
              <a:lnSpc>
                <a:spcPct val="70000"/>
              </a:lnSpc>
              <a:spcBef>
                <a:spcPts val="600"/>
              </a:spcBef>
              <a:spcAft>
                <a:spcPts val="1200"/>
              </a:spcAft>
              <a:buFont typeface="Calibri" pitchFamily="-112" charset="0"/>
              <a:buAutoNum type="arabicPeriod"/>
            </a:pPr>
            <a:r>
              <a:rPr lang="en-CA" sz="2200" b="1" smtClean="0"/>
              <a:t>Select learning objectives  </a:t>
            </a:r>
            <a:r>
              <a:rPr lang="en-CA" sz="2200" smtClean="0"/>
              <a:t>- see </a:t>
            </a:r>
            <a:r>
              <a:rPr lang="en-CA" sz="2200" smtClean="0">
                <a:hlinkClick r:id="rId2"/>
              </a:rPr>
              <a:t>http://www.language.ca/display_page.asp?page_id=206</a:t>
            </a:r>
            <a:endParaRPr lang="en-CA" sz="2200" smtClean="0"/>
          </a:p>
          <a:p>
            <a:pPr marL="514350" indent="-514350" eaLnBrk="1" hangingPunct="1">
              <a:lnSpc>
                <a:spcPct val="70000"/>
              </a:lnSpc>
              <a:spcBef>
                <a:spcPts val="600"/>
              </a:spcBef>
              <a:spcAft>
                <a:spcPts val="1200"/>
              </a:spcAft>
              <a:buFont typeface="Calibri" pitchFamily="-112" charset="0"/>
              <a:buAutoNum type="arabicPeriod"/>
            </a:pPr>
            <a:r>
              <a:rPr lang="en-CA" sz="2200" b="1" smtClean="0"/>
              <a:t>Design the learning task </a:t>
            </a:r>
            <a:r>
              <a:rPr lang="en-CA" sz="2200" smtClean="0"/>
              <a:t>- see previous slides</a:t>
            </a:r>
          </a:p>
          <a:p>
            <a:pPr marL="514350" indent="-514350" eaLnBrk="1" hangingPunct="1">
              <a:lnSpc>
                <a:spcPct val="70000"/>
              </a:lnSpc>
              <a:spcBef>
                <a:spcPts val="600"/>
              </a:spcBef>
              <a:spcAft>
                <a:spcPts val="1200"/>
              </a:spcAft>
              <a:buFont typeface="Calibri" pitchFamily="-112" charset="0"/>
              <a:buAutoNum type="arabicPeriod"/>
            </a:pPr>
            <a:r>
              <a:rPr lang="en-CA" sz="2200" b="1" smtClean="0"/>
              <a:t>Activate prior knowledge</a:t>
            </a:r>
            <a:r>
              <a:rPr lang="en-CA" sz="2200" smtClean="0"/>
              <a:t> (e.g., brainstorming, reading captions/headings, viewing pictures, relating topic to learners' background)</a:t>
            </a:r>
          </a:p>
          <a:p>
            <a:pPr marL="514350" indent="-514350" eaLnBrk="1" hangingPunct="1">
              <a:lnSpc>
                <a:spcPct val="70000"/>
              </a:lnSpc>
              <a:spcBef>
                <a:spcPts val="600"/>
              </a:spcBef>
              <a:spcAft>
                <a:spcPts val="1200"/>
              </a:spcAft>
              <a:buFont typeface="Calibri" pitchFamily="-112" charset="0"/>
              <a:buAutoNum type="arabicPeriod"/>
            </a:pPr>
            <a:r>
              <a:rPr lang="en-CA" sz="2200" b="1" smtClean="0"/>
              <a:t>Organize groups/tasks  </a:t>
            </a:r>
            <a:r>
              <a:rPr lang="en-CA" sz="2200" smtClean="0"/>
              <a:t>- see previous slides 	</a:t>
            </a:r>
          </a:p>
          <a:p>
            <a:pPr marL="514350" indent="-514350" eaLnBrk="1" hangingPunct="1">
              <a:lnSpc>
                <a:spcPct val="70000"/>
              </a:lnSpc>
              <a:spcBef>
                <a:spcPts val="600"/>
              </a:spcBef>
              <a:spcAft>
                <a:spcPts val="1200"/>
              </a:spcAft>
              <a:buFont typeface="Calibri" pitchFamily="-112" charset="0"/>
              <a:buAutoNum type="arabicPeriod"/>
            </a:pPr>
            <a:r>
              <a:rPr lang="en-CA" sz="2200" b="1" smtClean="0"/>
              <a:t>Assign roles to learners </a:t>
            </a:r>
            <a:r>
              <a:rPr lang="en-CA" sz="2200" smtClean="0"/>
              <a:t>(e.g., timekeeper, recorder, presenter, moderator)</a:t>
            </a:r>
          </a:p>
          <a:p>
            <a:pPr marL="514350" indent="-514350" eaLnBrk="1" hangingPunct="1">
              <a:lnSpc>
                <a:spcPct val="70000"/>
              </a:lnSpc>
              <a:spcBef>
                <a:spcPts val="600"/>
              </a:spcBef>
              <a:spcAft>
                <a:spcPts val="1200"/>
              </a:spcAft>
              <a:buFont typeface="Calibri" pitchFamily="-112" charset="0"/>
              <a:buAutoNum type="arabicPeriod"/>
            </a:pPr>
            <a:r>
              <a:rPr lang="en-CA" sz="2200" b="1" smtClean="0"/>
              <a:t>Provide task extensions </a:t>
            </a:r>
            <a:r>
              <a:rPr lang="en-CA" sz="2200" smtClean="0"/>
              <a:t>(e.g., if one group finishes early) - see previous slides</a:t>
            </a:r>
          </a:p>
          <a:p>
            <a:pPr marL="514350" indent="-514350" eaLnBrk="1" hangingPunct="1">
              <a:lnSpc>
                <a:spcPct val="70000"/>
              </a:lnSpc>
              <a:spcBef>
                <a:spcPts val="600"/>
              </a:spcBef>
              <a:spcAft>
                <a:spcPts val="1200"/>
              </a:spcAft>
              <a:buFont typeface="Calibri" pitchFamily="-112" charset="0"/>
              <a:buAutoNum type="arabicPeriod"/>
            </a:pPr>
            <a:r>
              <a:rPr lang="en-CA" sz="2200" b="1" smtClean="0"/>
              <a:t>Evaluate learning </a:t>
            </a:r>
            <a:r>
              <a:rPr lang="en-CA" sz="2200" smtClean="0"/>
              <a:t>– see Holmes (2005), </a:t>
            </a:r>
            <a:r>
              <a:rPr lang="en-CA" sz="2200" i="1" smtClean="0"/>
              <a:t>Integrating CLB Assessment into your ESL classroom</a:t>
            </a:r>
          </a:p>
          <a:p>
            <a:pPr marL="514350" indent="-514350" eaLnBrk="1" hangingPunct="1">
              <a:lnSpc>
                <a:spcPct val="60000"/>
              </a:lnSpc>
              <a:buFont typeface="Arial" charset="0"/>
              <a:buNone/>
            </a:pPr>
            <a:endParaRPr lang="en-CA" sz="1900" smtClean="0"/>
          </a:p>
        </p:txBody>
      </p:sp>
      <p:sp>
        <p:nvSpPr>
          <p:cNvPr id="62468" name="4 Marcador de número de diapositiva"/>
          <p:cNvSpPr>
            <a:spLocks noGrp="1"/>
          </p:cNvSpPr>
          <p:nvPr>
            <p:ph type="sldNum" sz="quarter" idx="12"/>
          </p:nvPr>
        </p:nvSpPr>
        <p:spPr bwMode="auto">
          <a:noFill/>
          <a:ln>
            <a:miter lim="800000"/>
            <a:headEnd/>
            <a:tailEnd/>
          </a:ln>
        </p:spPr>
        <p:txBody>
          <a:bodyPr/>
          <a:lstStyle/>
          <a:p>
            <a:fld id="{46C78BB9-C657-4790-AD60-A87142BACA85}" type="slidenum">
              <a:rPr lang="es-ES"/>
              <a:pPr/>
              <a:t>50</a:t>
            </a:fld>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1625" y="142875"/>
            <a:ext cx="8534400" cy="928688"/>
          </a:xfrm>
        </p:spPr>
        <p:txBody>
          <a:bodyPr/>
          <a:lstStyle/>
          <a:p>
            <a:pPr eaLnBrk="1" hangingPunct="1"/>
            <a:r>
              <a:rPr lang="en-CA" smtClean="0"/>
              <a:t>Example Lesson</a:t>
            </a:r>
          </a:p>
        </p:txBody>
      </p:sp>
      <p:sp>
        <p:nvSpPr>
          <p:cNvPr id="63491" name="Content Placeholder 2"/>
          <p:cNvSpPr>
            <a:spLocks noGrp="1"/>
          </p:cNvSpPr>
          <p:nvPr>
            <p:ph sz="quarter" idx="1"/>
          </p:nvPr>
        </p:nvSpPr>
        <p:spPr>
          <a:xfrm>
            <a:off x="301625" y="1643063"/>
            <a:ext cx="8504238" cy="4456112"/>
          </a:xfrm>
        </p:spPr>
        <p:txBody>
          <a:bodyPr/>
          <a:lstStyle/>
          <a:p>
            <a:pPr marL="381000" indent="-381000" eaLnBrk="1" hangingPunct="1">
              <a:lnSpc>
                <a:spcPct val="80000"/>
              </a:lnSpc>
              <a:spcBef>
                <a:spcPts val="600"/>
              </a:spcBef>
              <a:spcAft>
                <a:spcPts val="1200"/>
              </a:spcAft>
              <a:buFont typeface="Wingdings 2" pitchFamily="-112" charset="2"/>
              <a:buNone/>
            </a:pPr>
            <a:r>
              <a:rPr lang="en-CA" b="1" smtClean="0"/>
              <a:t>CLB health lesson – Medical Clinics (click link below)</a:t>
            </a:r>
          </a:p>
          <a:p>
            <a:pPr marL="381000" indent="-381000" eaLnBrk="1" hangingPunct="1">
              <a:lnSpc>
                <a:spcPct val="80000"/>
              </a:lnSpc>
              <a:spcBef>
                <a:spcPts val="600"/>
              </a:spcBef>
              <a:spcAft>
                <a:spcPts val="1200"/>
              </a:spcAft>
              <a:buFont typeface="Wingdings 2" pitchFamily="-112" charset="2"/>
              <a:buNone/>
            </a:pPr>
            <a:r>
              <a:rPr lang="en-CA" sz="2400" b="1" smtClean="0"/>
              <a:t>	</a:t>
            </a:r>
            <a:r>
              <a:rPr lang="en-CA" sz="2400" b="1" smtClean="0">
                <a:hlinkClick r:id="rId2"/>
              </a:rPr>
              <a:t>http://www.language.ca/display_page.asp?page_id=318</a:t>
            </a:r>
            <a:r>
              <a:rPr lang="en-CA" smtClean="0"/>
              <a:t> </a:t>
            </a:r>
          </a:p>
          <a:p>
            <a:pPr marL="381000" indent="-381000" eaLnBrk="1" hangingPunct="1">
              <a:lnSpc>
                <a:spcPct val="80000"/>
              </a:lnSpc>
              <a:spcBef>
                <a:spcPts val="600"/>
              </a:spcBef>
              <a:spcAft>
                <a:spcPts val="1200"/>
              </a:spcAft>
              <a:buFont typeface="Wingdings 2" pitchFamily="-112" charset="2"/>
              <a:buNone/>
            </a:pPr>
            <a:r>
              <a:rPr lang="en-CA" b="1" smtClean="0"/>
              <a:t>How to adapt the lesson for a multi-level class</a:t>
            </a:r>
            <a:r>
              <a:rPr lang="en-CA" smtClean="0"/>
              <a:t>:</a:t>
            </a:r>
          </a:p>
          <a:p>
            <a:pPr marL="381000" indent="-381000" eaLnBrk="1" hangingPunct="1">
              <a:lnSpc>
                <a:spcPct val="80000"/>
              </a:lnSpc>
              <a:spcBef>
                <a:spcPts val="600"/>
              </a:spcBef>
              <a:spcAft>
                <a:spcPts val="1200"/>
              </a:spcAft>
              <a:buFont typeface="Wingdings 2" pitchFamily="-112" charset="2"/>
              <a:buAutoNum type="arabicPeriod"/>
            </a:pPr>
            <a:r>
              <a:rPr lang="en-CA" smtClean="0"/>
              <a:t>Warm-up: see CCLB Medical Clinics lesson plan</a:t>
            </a:r>
          </a:p>
          <a:p>
            <a:pPr marL="381000" indent="-381000" eaLnBrk="1" hangingPunct="1">
              <a:lnSpc>
                <a:spcPct val="80000"/>
              </a:lnSpc>
              <a:spcBef>
                <a:spcPts val="600"/>
              </a:spcBef>
              <a:spcAft>
                <a:spcPts val="1200"/>
              </a:spcAft>
              <a:buFont typeface="Wingdings 2" pitchFamily="-112" charset="2"/>
              <a:buAutoNum type="arabicPeriod"/>
            </a:pPr>
            <a:r>
              <a:rPr lang="en-CA" smtClean="0"/>
              <a:t>Listening task </a:t>
            </a:r>
            <a:r>
              <a:rPr lang="en-CA" sz="2400" smtClean="0"/>
              <a:t>(modifying length of text, Slide 21)</a:t>
            </a:r>
          </a:p>
          <a:p>
            <a:pPr marL="381000" indent="-381000" eaLnBrk="1" hangingPunct="1">
              <a:lnSpc>
                <a:spcPct val="80000"/>
              </a:lnSpc>
              <a:spcBef>
                <a:spcPts val="200"/>
              </a:spcBef>
              <a:spcAft>
                <a:spcPts val="1200"/>
              </a:spcAft>
              <a:buFont typeface="Wingdings 2" pitchFamily="-112" charset="2"/>
              <a:buNone/>
            </a:pPr>
            <a:r>
              <a:rPr lang="en-CA" sz="2400" smtClean="0"/>
              <a:t>	</a:t>
            </a:r>
            <a:r>
              <a:rPr lang="en-CA" sz="2400" b="1" smtClean="0"/>
              <a:t>Less proficient learners</a:t>
            </a:r>
            <a:r>
              <a:rPr lang="en-CA" sz="2400" smtClean="0"/>
              <a:t>: see CCLB Medical Clinics lesson plan</a:t>
            </a:r>
          </a:p>
          <a:p>
            <a:pPr marL="381000" indent="-381000" eaLnBrk="1" hangingPunct="1">
              <a:lnSpc>
                <a:spcPct val="80000"/>
              </a:lnSpc>
              <a:spcBef>
                <a:spcPts val="200"/>
              </a:spcBef>
              <a:spcAft>
                <a:spcPts val="1200"/>
              </a:spcAft>
              <a:buFont typeface="Wingdings 2" pitchFamily="-112" charset="2"/>
              <a:buNone/>
            </a:pPr>
            <a:r>
              <a:rPr lang="en-CA" sz="2400" smtClean="0"/>
              <a:t>	</a:t>
            </a:r>
            <a:r>
              <a:rPr lang="en-CA" sz="2400" b="1" smtClean="0"/>
              <a:t>Midlevel learners</a:t>
            </a:r>
            <a:r>
              <a:rPr lang="en-CA" sz="2400" smtClean="0"/>
              <a:t>: give these learners 15 names to match with office numbers</a:t>
            </a:r>
          </a:p>
          <a:p>
            <a:pPr marL="381000" indent="-381000" eaLnBrk="1" hangingPunct="1">
              <a:lnSpc>
                <a:spcPct val="80000"/>
              </a:lnSpc>
              <a:spcBef>
                <a:spcPts val="200"/>
              </a:spcBef>
              <a:spcAft>
                <a:spcPts val="1200"/>
              </a:spcAft>
              <a:buFont typeface="Wingdings 2" pitchFamily="-112" charset="2"/>
              <a:buNone/>
            </a:pPr>
            <a:r>
              <a:rPr lang="en-CA" sz="2400" smtClean="0"/>
              <a:t>	</a:t>
            </a:r>
            <a:r>
              <a:rPr lang="en-CA" sz="2400" b="1" smtClean="0"/>
              <a:t>High proficiency learners</a:t>
            </a:r>
            <a:r>
              <a:rPr lang="en-CA" sz="2400" smtClean="0"/>
              <a:t>: give these learners all 20 names to match with office numbers</a:t>
            </a:r>
          </a:p>
          <a:p>
            <a:pPr marL="381000" indent="-381000" eaLnBrk="1" hangingPunct="1">
              <a:lnSpc>
                <a:spcPct val="80000"/>
              </a:lnSpc>
              <a:spcBef>
                <a:spcPts val="600"/>
              </a:spcBef>
              <a:spcAft>
                <a:spcPts val="1200"/>
              </a:spcAft>
              <a:buFont typeface="Wingdings 2" pitchFamily="-112" charset="2"/>
              <a:buNone/>
            </a:pPr>
            <a:endParaRPr lang="en-CA" sz="2400" smtClean="0"/>
          </a:p>
        </p:txBody>
      </p:sp>
      <p:sp>
        <p:nvSpPr>
          <p:cNvPr id="63492" name="4 Marcador de número de diapositiva"/>
          <p:cNvSpPr>
            <a:spLocks noGrp="1"/>
          </p:cNvSpPr>
          <p:nvPr>
            <p:ph type="sldNum" sz="quarter" idx="12"/>
          </p:nvPr>
        </p:nvSpPr>
        <p:spPr bwMode="auto">
          <a:noFill/>
          <a:ln>
            <a:miter lim="800000"/>
            <a:headEnd/>
            <a:tailEnd/>
          </a:ln>
        </p:spPr>
        <p:txBody>
          <a:bodyPr/>
          <a:lstStyle/>
          <a:p>
            <a:fld id="{8878698A-16AB-4D9C-8128-52421D3D9C15}" type="slidenum">
              <a:rPr lang="es-ES"/>
              <a:pPr/>
              <a:t>51</a:t>
            </a:fld>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r>
              <a:rPr lang="en-US" smtClean="0"/>
              <a:t>Lesson plan </a:t>
            </a:r>
            <a:r>
              <a:rPr lang="en-US" sz="2400" smtClean="0"/>
              <a:t>(cont’d.)</a:t>
            </a:r>
            <a:endParaRPr lang="en-US" smtClean="0"/>
          </a:p>
        </p:txBody>
      </p:sp>
      <p:sp>
        <p:nvSpPr>
          <p:cNvPr id="64515" name="Rectangle 3"/>
          <p:cNvSpPr>
            <a:spLocks noGrp="1"/>
          </p:cNvSpPr>
          <p:nvPr>
            <p:ph type="body" idx="4294967295"/>
          </p:nvPr>
        </p:nvSpPr>
        <p:spPr/>
        <p:txBody>
          <a:bodyPr/>
          <a:lstStyle/>
          <a:p>
            <a:pPr marL="514350" indent="-514350" eaLnBrk="1" hangingPunct="1">
              <a:lnSpc>
                <a:spcPct val="80000"/>
              </a:lnSpc>
              <a:spcBef>
                <a:spcPts val="600"/>
              </a:spcBef>
              <a:spcAft>
                <a:spcPts val="1200"/>
              </a:spcAft>
              <a:buFont typeface="Wingdings 2" pitchFamily="-112" charset="2"/>
              <a:buAutoNum type="arabicPeriod" startAt="2"/>
            </a:pPr>
            <a:r>
              <a:rPr lang="en-CA" sz="3500" smtClean="0"/>
              <a:t>Speaking task </a:t>
            </a:r>
            <a:r>
              <a:rPr lang="en-CA" sz="2400" smtClean="0"/>
              <a:t>(modifying time pressure, Slide 20)</a:t>
            </a:r>
          </a:p>
          <a:p>
            <a:pPr marL="514350" indent="-514350" eaLnBrk="1" hangingPunct="1">
              <a:lnSpc>
                <a:spcPct val="80000"/>
              </a:lnSpc>
              <a:spcBef>
                <a:spcPts val="200"/>
              </a:spcBef>
              <a:spcAft>
                <a:spcPts val="1200"/>
              </a:spcAft>
              <a:buFont typeface="Wingdings 2" pitchFamily="-112" charset="2"/>
              <a:buNone/>
            </a:pPr>
            <a:r>
              <a:rPr lang="en-CA" sz="3100" b="1" smtClean="0"/>
              <a:t>	</a:t>
            </a:r>
            <a:r>
              <a:rPr lang="en-CA" b="1" smtClean="0"/>
              <a:t>Less proficient learners</a:t>
            </a:r>
            <a:r>
              <a:rPr lang="en-CA" smtClean="0"/>
              <a:t>: have these learners complete the task for their list of 10 doctors</a:t>
            </a:r>
          </a:p>
          <a:p>
            <a:pPr marL="514350" indent="-514350" eaLnBrk="1" hangingPunct="1">
              <a:lnSpc>
                <a:spcPct val="80000"/>
              </a:lnSpc>
              <a:spcBef>
                <a:spcPts val="200"/>
              </a:spcBef>
              <a:spcAft>
                <a:spcPts val="1200"/>
              </a:spcAft>
              <a:buFont typeface="Wingdings 2" pitchFamily="-112" charset="2"/>
              <a:buNone/>
            </a:pPr>
            <a:r>
              <a:rPr lang="en-CA" smtClean="0"/>
              <a:t>	</a:t>
            </a:r>
            <a:r>
              <a:rPr lang="en-CA" b="1" smtClean="0"/>
              <a:t>Midlevel learners</a:t>
            </a:r>
            <a:r>
              <a:rPr lang="en-CA" smtClean="0"/>
              <a:t>: have these learners complete the task using their list of 15 doctors in the same amount of time</a:t>
            </a:r>
          </a:p>
          <a:p>
            <a:pPr marL="514350" indent="-514350" eaLnBrk="1" hangingPunct="1">
              <a:lnSpc>
                <a:spcPct val="80000"/>
              </a:lnSpc>
              <a:spcBef>
                <a:spcPts val="200"/>
              </a:spcBef>
              <a:spcAft>
                <a:spcPts val="1200"/>
              </a:spcAft>
              <a:buFont typeface="Wingdings 2" pitchFamily="-112" charset="2"/>
              <a:buNone/>
            </a:pPr>
            <a:r>
              <a:rPr lang="en-CA" smtClean="0"/>
              <a:t>	</a:t>
            </a:r>
            <a:r>
              <a:rPr lang="en-CA" b="1" smtClean="0"/>
              <a:t>High proficiency learners</a:t>
            </a:r>
            <a:r>
              <a:rPr lang="en-CA" smtClean="0"/>
              <a:t>: have these learners complete the task using their list of 20 doctors in the same amount of time</a:t>
            </a:r>
            <a:r>
              <a:rPr lang="en-CA" sz="3500" smtClean="0"/>
              <a:t> </a:t>
            </a:r>
          </a:p>
          <a:p>
            <a:pPr marL="514350" indent="-514350" eaLnBrk="1" hangingPunct="1">
              <a:lnSpc>
                <a:spcPct val="80000"/>
              </a:lnSpc>
              <a:spcBef>
                <a:spcPts val="200"/>
              </a:spcBef>
              <a:spcAft>
                <a:spcPts val="1200"/>
              </a:spcAft>
              <a:buFont typeface="Wingdings 2" pitchFamily="-112" charset="2"/>
              <a:buNone/>
            </a:pPr>
            <a:endParaRPr lang="en-CA" sz="3500" smtClean="0"/>
          </a:p>
          <a:p>
            <a:pPr marL="514350" indent="-514350" eaLnBrk="1" hangingPunct="1">
              <a:lnSpc>
                <a:spcPct val="80000"/>
              </a:lnSpc>
              <a:spcBef>
                <a:spcPts val="600"/>
              </a:spcBef>
              <a:spcAft>
                <a:spcPts val="1200"/>
              </a:spcAft>
              <a:buFont typeface="Wingdings 2" pitchFamily="-112" charset="2"/>
              <a:buNone/>
            </a:pPr>
            <a:endParaRPr lang="en-CA" sz="3500" smtClean="0"/>
          </a:p>
          <a:p>
            <a:pPr marL="514350" indent="-514350"/>
            <a:endParaRPr lang="en-US" smtClean="0"/>
          </a:p>
        </p:txBody>
      </p:sp>
      <p:sp>
        <p:nvSpPr>
          <p:cNvPr id="64516" name="Slide Number Placeholder 3"/>
          <p:cNvSpPr>
            <a:spLocks noGrp="1"/>
          </p:cNvSpPr>
          <p:nvPr>
            <p:ph type="sldNum" sz="quarter" idx="12"/>
          </p:nvPr>
        </p:nvSpPr>
        <p:spPr bwMode="auto">
          <a:noFill/>
          <a:ln>
            <a:miter lim="800000"/>
            <a:headEnd/>
            <a:tailEnd/>
          </a:ln>
        </p:spPr>
        <p:txBody>
          <a:bodyPr/>
          <a:lstStyle/>
          <a:p>
            <a:fld id="{1AAF4421-5876-4E96-A724-E6AB5E134E71}" type="slidenum">
              <a:rPr lang="en-CA"/>
              <a:pPr/>
              <a:t>52</a:t>
            </a:fld>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smtClean="0"/>
              <a:t>Lesson plan </a:t>
            </a:r>
            <a:r>
              <a:rPr lang="en-US" sz="2400" smtClean="0"/>
              <a:t>(cont’d.)</a:t>
            </a:r>
          </a:p>
        </p:txBody>
      </p:sp>
      <p:sp>
        <p:nvSpPr>
          <p:cNvPr id="65539" name="Rectangle 3"/>
          <p:cNvSpPr>
            <a:spLocks noGrp="1"/>
          </p:cNvSpPr>
          <p:nvPr>
            <p:ph type="body" idx="4294967295"/>
          </p:nvPr>
        </p:nvSpPr>
        <p:spPr/>
        <p:txBody>
          <a:bodyPr/>
          <a:lstStyle/>
          <a:p>
            <a:pPr marL="514350" indent="-514350" eaLnBrk="1" hangingPunct="1">
              <a:lnSpc>
                <a:spcPct val="80000"/>
              </a:lnSpc>
              <a:spcBef>
                <a:spcPts val="600"/>
              </a:spcBef>
              <a:spcAft>
                <a:spcPts val="1200"/>
              </a:spcAft>
              <a:buFont typeface="Wingdings 2" pitchFamily="-112" charset="2"/>
              <a:buAutoNum type="arabicPeriod" startAt="2"/>
            </a:pPr>
            <a:r>
              <a:rPr lang="en-CA" sz="3100" smtClean="0"/>
              <a:t>Reading task </a:t>
            </a:r>
            <a:r>
              <a:rPr lang="en-CA" sz="2000" smtClean="0"/>
              <a:t>(modifying amount of computation, Slide 16)</a:t>
            </a:r>
          </a:p>
          <a:p>
            <a:pPr marL="514350" indent="-514350" eaLnBrk="1" hangingPunct="1">
              <a:lnSpc>
                <a:spcPct val="80000"/>
              </a:lnSpc>
              <a:spcBef>
                <a:spcPts val="200"/>
              </a:spcBef>
              <a:spcAft>
                <a:spcPts val="1200"/>
              </a:spcAft>
              <a:buFont typeface="Wingdings 2" pitchFamily="-112" charset="2"/>
              <a:buNone/>
            </a:pPr>
            <a:r>
              <a:rPr lang="en-CA" sz="2300" b="1" smtClean="0"/>
              <a:t>	Less proficient learners</a:t>
            </a:r>
            <a:r>
              <a:rPr lang="en-CA" sz="2300" smtClean="0"/>
              <a:t>: use class charted directory, as described in the lesson</a:t>
            </a:r>
          </a:p>
          <a:p>
            <a:pPr marL="514350" indent="-514350" eaLnBrk="1" hangingPunct="1">
              <a:lnSpc>
                <a:spcPct val="80000"/>
              </a:lnSpc>
              <a:spcBef>
                <a:spcPts val="200"/>
              </a:spcBef>
              <a:spcAft>
                <a:spcPts val="1200"/>
              </a:spcAft>
              <a:buFont typeface="Wingdings 2" pitchFamily="-112" charset="2"/>
              <a:buNone/>
            </a:pPr>
            <a:r>
              <a:rPr lang="en-CA" sz="2300" smtClean="0"/>
              <a:t>	</a:t>
            </a:r>
            <a:r>
              <a:rPr lang="en-CA" sz="2300" b="1" smtClean="0"/>
              <a:t>Midlevel learners</a:t>
            </a:r>
            <a:r>
              <a:rPr lang="en-CA" sz="2300" smtClean="0"/>
              <a:t>: use a directory (e.g., the Yellow Pages) to locate general practitioners in your area </a:t>
            </a:r>
          </a:p>
          <a:p>
            <a:pPr marL="514350" indent="-514350" eaLnBrk="1" hangingPunct="1">
              <a:lnSpc>
                <a:spcPct val="80000"/>
              </a:lnSpc>
              <a:spcBef>
                <a:spcPts val="200"/>
              </a:spcBef>
              <a:spcAft>
                <a:spcPts val="1200"/>
              </a:spcAft>
              <a:buFont typeface="Wingdings 2" pitchFamily="-112" charset="2"/>
              <a:buNone/>
            </a:pPr>
            <a:r>
              <a:rPr lang="en-CA" sz="2300" smtClean="0"/>
              <a:t>	</a:t>
            </a:r>
            <a:r>
              <a:rPr lang="en-CA" sz="2300" b="1" smtClean="0"/>
              <a:t>High proficiency learners</a:t>
            </a:r>
            <a:r>
              <a:rPr lang="en-CA" sz="2300" smtClean="0"/>
              <a:t>: use the Physician Search website below to locate general practitioners who are accepting new patients close to your home</a:t>
            </a:r>
          </a:p>
          <a:p>
            <a:pPr marL="514350" indent="-514350" eaLnBrk="1" hangingPunct="1">
              <a:lnSpc>
                <a:spcPct val="80000"/>
              </a:lnSpc>
              <a:spcBef>
                <a:spcPts val="200"/>
              </a:spcBef>
              <a:spcAft>
                <a:spcPts val="1200"/>
              </a:spcAft>
              <a:buFont typeface="Wingdings 2" pitchFamily="-112" charset="2"/>
              <a:buNone/>
            </a:pPr>
            <a:r>
              <a:rPr lang="en-CA" sz="2300" smtClean="0"/>
              <a:t>	</a:t>
            </a:r>
            <a:r>
              <a:rPr lang="en-CA" sz="1200" smtClean="0">
                <a:hlinkClick r:id="rId2"/>
              </a:rPr>
              <a:t>http://www.cpsa.ab.ca/PhysicianSearch/SearchResults.aspx?City=Edmonton&amp;OnlyShowAccepting=1&amp;Specialists=0</a:t>
            </a:r>
            <a:endParaRPr lang="en-CA" sz="1200" smtClean="0"/>
          </a:p>
          <a:p>
            <a:pPr marL="514350" indent="-514350" eaLnBrk="1" hangingPunct="1">
              <a:lnSpc>
                <a:spcPct val="80000"/>
              </a:lnSpc>
              <a:spcBef>
                <a:spcPts val="600"/>
              </a:spcBef>
              <a:spcAft>
                <a:spcPts val="1200"/>
              </a:spcAft>
              <a:buFont typeface="Wingdings 2" pitchFamily="-112" charset="2"/>
              <a:buAutoNum type="arabicPeriod" startAt="3"/>
            </a:pPr>
            <a:r>
              <a:rPr lang="en-CA" sz="3100" smtClean="0"/>
              <a:t>Final task – see CCLB Medical Clinics lesson plan</a:t>
            </a:r>
          </a:p>
          <a:p>
            <a:pPr marL="514350" indent="-514350"/>
            <a:endParaRPr lang="en-US" sz="2300" smtClean="0"/>
          </a:p>
        </p:txBody>
      </p:sp>
      <p:sp>
        <p:nvSpPr>
          <p:cNvPr id="65540" name="Slide Number Placeholder 3"/>
          <p:cNvSpPr>
            <a:spLocks noGrp="1"/>
          </p:cNvSpPr>
          <p:nvPr>
            <p:ph type="sldNum" sz="quarter" idx="12"/>
          </p:nvPr>
        </p:nvSpPr>
        <p:spPr bwMode="auto">
          <a:noFill/>
          <a:ln>
            <a:miter lim="800000"/>
            <a:headEnd/>
            <a:tailEnd/>
          </a:ln>
        </p:spPr>
        <p:txBody>
          <a:bodyPr/>
          <a:lstStyle/>
          <a:p>
            <a:fld id="{57571B01-AE2D-4390-A7CD-F84C8C04D031}" type="slidenum">
              <a:rPr lang="en-CA"/>
              <a:pPr/>
              <a:t>53</a:t>
            </a:fld>
            <a:endParaRPr lang="en-C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1625" y="142875"/>
            <a:ext cx="8534400" cy="928688"/>
          </a:xfrm>
        </p:spPr>
        <p:txBody>
          <a:bodyPr/>
          <a:lstStyle/>
          <a:p>
            <a:pPr eaLnBrk="1" hangingPunct="1"/>
            <a:r>
              <a:rPr lang="en-CA" smtClean="0"/>
              <a:t>Conclusion</a:t>
            </a:r>
          </a:p>
        </p:txBody>
      </p:sp>
      <p:sp>
        <p:nvSpPr>
          <p:cNvPr id="66563" name="Content Placeholder 2"/>
          <p:cNvSpPr>
            <a:spLocks noGrp="1"/>
          </p:cNvSpPr>
          <p:nvPr>
            <p:ph sz="quarter" idx="1"/>
          </p:nvPr>
        </p:nvSpPr>
        <p:spPr>
          <a:xfrm>
            <a:off x="301625" y="1643063"/>
            <a:ext cx="8504238" cy="4456112"/>
          </a:xfrm>
        </p:spPr>
        <p:txBody>
          <a:bodyPr/>
          <a:lstStyle/>
          <a:p>
            <a:pPr eaLnBrk="1" hangingPunct="1">
              <a:lnSpc>
                <a:spcPct val="80000"/>
              </a:lnSpc>
              <a:spcBef>
                <a:spcPts val="600"/>
              </a:spcBef>
              <a:spcAft>
                <a:spcPts val="1200"/>
              </a:spcAft>
            </a:pPr>
            <a:r>
              <a:rPr lang="en-CA" smtClean="0"/>
              <a:t>Developing familiarity with a few good options for adapting tasks will make lesson planning more efficient and ESL instruction more effective.</a:t>
            </a:r>
          </a:p>
        </p:txBody>
      </p:sp>
      <p:sp>
        <p:nvSpPr>
          <p:cNvPr id="66564" name="4 Marcador de número de diapositiva"/>
          <p:cNvSpPr>
            <a:spLocks noGrp="1"/>
          </p:cNvSpPr>
          <p:nvPr>
            <p:ph type="sldNum" sz="quarter" idx="12"/>
          </p:nvPr>
        </p:nvSpPr>
        <p:spPr bwMode="auto">
          <a:noFill/>
          <a:ln>
            <a:miter lim="800000"/>
            <a:headEnd/>
            <a:tailEnd/>
          </a:ln>
        </p:spPr>
        <p:txBody>
          <a:bodyPr/>
          <a:lstStyle/>
          <a:p>
            <a:fld id="{4EDD91F1-8794-4B05-ADA0-233FA0D45EFD}" type="slidenum">
              <a:rPr lang="es-ES"/>
              <a:pPr/>
              <a:t>54</a:t>
            </a:fld>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01625" y="142875"/>
            <a:ext cx="8534400" cy="928688"/>
          </a:xfrm>
        </p:spPr>
        <p:txBody>
          <a:bodyPr/>
          <a:lstStyle/>
          <a:p>
            <a:pPr eaLnBrk="1" hangingPunct="1"/>
            <a:r>
              <a:rPr lang="en-CA" smtClean="0"/>
              <a:t>References</a:t>
            </a:r>
          </a:p>
        </p:txBody>
      </p:sp>
      <p:sp>
        <p:nvSpPr>
          <p:cNvPr id="67587" name="Slide Number Placeholder 2"/>
          <p:cNvSpPr>
            <a:spLocks noGrp="1"/>
          </p:cNvSpPr>
          <p:nvPr>
            <p:ph type="sldNum" sz="quarter" idx="12"/>
          </p:nvPr>
        </p:nvSpPr>
        <p:spPr bwMode="auto">
          <a:noFill/>
          <a:ln>
            <a:miter lim="800000"/>
            <a:headEnd/>
            <a:tailEnd/>
          </a:ln>
        </p:spPr>
        <p:txBody>
          <a:bodyPr/>
          <a:lstStyle/>
          <a:p>
            <a:fld id="{5F04A06D-86CA-4FC6-AC72-4DB8A5996244}" type="slidenum">
              <a:rPr lang="en-CA"/>
              <a:pPr/>
              <a:t>55</a:t>
            </a:fld>
            <a:endParaRPr lang="es-ES"/>
          </a:p>
        </p:txBody>
      </p:sp>
      <p:sp>
        <p:nvSpPr>
          <p:cNvPr id="67588" name="Content Placeholder 3"/>
          <p:cNvSpPr>
            <a:spLocks noGrp="1"/>
          </p:cNvSpPr>
          <p:nvPr>
            <p:ph sz="quarter" idx="1"/>
          </p:nvPr>
        </p:nvSpPr>
        <p:spPr>
          <a:xfrm>
            <a:off x="301625" y="1527175"/>
            <a:ext cx="8504238" cy="4572000"/>
          </a:xfrm>
        </p:spPr>
        <p:txBody>
          <a:bodyPr/>
          <a:lstStyle/>
          <a:p>
            <a:pPr eaLnBrk="1" hangingPunct="1">
              <a:lnSpc>
                <a:spcPct val="80000"/>
              </a:lnSpc>
              <a:spcBef>
                <a:spcPct val="2000"/>
              </a:spcBef>
              <a:buFont typeface="Wingdings 2" pitchFamily="-112" charset="2"/>
              <a:buNone/>
            </a:pPr>
            <a:endParaRPr lang="en-CA" sz="2200" smtClean="0"/>
          </a:p>
          <a:p>
            <a:pPr eaLnBrk="1" hangingPunct="1">
              <a:lnSpc>
                <a:spcPct val="80000"/>
              </a:lnSpc>
              <a:spcBef>
                <a:spcPct val="2000"/>
              </a:spcBef>
              <a:buFont typeface="Wingdings 2" pitchFamily="-112" charset="2"/>
              <a:buNone/>
            </a:pPr>
            <a:r>
              <a:rPr lang="en-CA" sz="2200" smtClean="0"/>
              <a:t>Bell, J. S. (2004). </a:t>
            </a:r>
            <a:r>
              <a:rPr lang="en-CA" sz="2200" i="1" smtClean="0"/>
              <a:t>Teaching multilevel classes in ESL </a:t>
            </a:r>
            <a:r>
              <a:rPr lang="en-CA" sz="2200" smtClean="0"/>
              <a:t>(2nd ed.). Don Mills, ON: Pippin.</a:t>
            </a:r>
          </a:p>
          <a:p>
            <a:pPr eaLnBrk="1" hangingPunct="1">
              <a:lnSpc>
                <a:spcPct val="80000"/>
              </a:lnSpc>
              <a:spcBef>
                <a:spcPct val="2000"/>
              </a:spcBef>
              <a:buFont typeface="Wingdings 2" pitchFamily="-112" charset="2"/>
              <a:buNone/>
            </a:pPr>
            <a:endParaRPr lang="en-CA" sz="2200" smtClean="0"/>
          </a:p>
          <a:p>
            <a:pPr eaLnBrk="1" hangingPunct="1">
              <a:lnSpc>
                <a:spcPct val="80000"/>
              </a:lnSpc>
              <a:spcBef>
                <a:spcPct val="2000"/>
              </a:spcBef>
              <a:buFont typeface="Wingdings 2" pitchFamily="-112" charset="2"/>
              <a:buNone/>
            </a:pPr>
            <a:r>
              <a:rPr lang="en-CA" sz="2200" smtClean="0"/>
              <a:t>Bowler, B. &amp; Parminter, S. (2002). Mixed-level teaching: Tiered tasks and bias tasks. In J. C. Richards &amp; W. A. Renandya (Eds.), </a:t>
            </a:r>
            <a:r>
              <a:rPr lang="en-CA" sz="2200" i="1" smtClean="0"/>
              <a:t>Methodology in language teaching: An anthology of current practice</a:t>
            </a:r>
            <a:r>
              <a:rPr lang="en-CA" sz="2200" smtClean="0"/>
              <a:t> (pp. 59-68). Cambridge: Cambridge University Press.</a:t>
            </a:r>
          </a:p>
          <a:p>
            <a:pPr eaLnBrk="1" hangingPunct="1">
              <a:lnSpc>
                <a:spcPct val="80000"/>
              </a:lnSpc>
              <a:spcBef>
                <a:spcPct val="2000"/>
              </a:spcBef>
              <a:buFont typeface="Wingdings 2" pitchFamily="-112" charset="2"/>
              <a:buNone/>
            </a:pPr>
            <a:endParaRPr lang="en-CA" sz="2200" smtClean="0"/>
          </a:p>
          <a:p>
            <a:pPr eaLnBrk="1" hangingPunct="1">
              <a:lnSpc>
                <a:spcPct val="80000"/>
              </a:lnSpc>
              <a:spcBef>
                <a:spcPct val="2000"/>
              </a:spcBef>
              <a:buFont typeface="Wingdings 2" pitchFamily="-112" charset="2"/>
              <a:buNone/>
            </a:pPr>
            <a:r>
              <a:rPr lang="en-CA" sz="2200" smtClean="0"/>
              <a:t>Centre for Canadian Language Benchmarks. (2000). </a:t>
            </a:r>
            <a:r>
              <a:rPr lang="en-CA" sz="2200" i="1" smtClean="0"/>
              <a:t>Canadian Language Benchmarks 2000: English as a second language for adults</a:t>
            </a:r>
            <a:r>
              <a:rPr lang="en-CA" sz="2200" smtClean="0"/>
              <a:t>. Ottawa, ON: Author. </a:t>
            </a:r>
          </a:p>
          <a:p>
            <a:pPr eaLnBrk="1" hangingPunct="1">
              <a:lnSpc>
                <a:spcPct val="80000"/>
              </a:lnSpc>
              <a:spcBef>
                <a:spcPct val="2000"/>
              </a:spcBef>
              <a:buFont typeface="Wingdings 2" pitchFamily="-112" charset="2"/>
              <a:buNone/>
            </a:pPr>
            <a:endParaRPr lang="en-CA" sz="2200" smtClean="0"/>
          </a:p>
          <a:p>
            <a:pPr eaLnBrk="1" hangingPunct="1">
              <a:lnSpc>
                <a:spcPct val="80000"/>
              </a:lnSpc>
              <a:spcBef>
                <a:spcPct val="2000"/>
              </a:spcBef>
              <a:buFont typeface="Wingdings 2" pitchFamily="-112" charset="2"/>
              <a:buNone/>
            </a:pPr>
            <a:r>
              <a:rPr lang="en-CA" sz="2200" smtClean="0"/>
              <a:t>Holmes, T. (2005). </a:t>
            </a:r>
            <a:r>
              <a:rPr lang="en-CA" sz="2200" i="1" smtClean="0"/>
              <a:t>Integrating CLB Assessment into your ESL classroom</a:t>
            </a:r>
            <a:r>
              <a:rPr lang="en-CA" sz="2200" smtClean="0"/>
              <a:t>. Ottawa, ON: Centre for Canadian Language Benchmarks. </a:t>
            </a:r>
          </a:p>
          <a:p>
            <a:pPr eaLnBrk="1" hangingPunct="1">
              <a:lnSpc>
                <a:spcPct val="80000"/>
              </a:lnSpc>
              <a:spcBef>
                <a:spcPct val="2000"/>
              </a:spcBef>
              <a:buFont typeface="Wingdings 2" pitchFamily="-112" charset="2"/>
              <a:buNone/>
            </a:pPr>
            <a:endParaRPr lang="en-CA" sz="2200" smtClean="0"/>
          </a:p>
          <a:p>
            <a:pPr eaLnBrk="1" hangingPunct="1">
              <a:lnSpc>
                <a:spcPct val="80000"/>
              </a:lnSpc>
              <a:buFont typeface="Wingdings 2" pitchFamily="-112" charset="2"/>
              <a:buNone/>
            </a:pPr>
            <a:endParaRPr lang="en-CA" sz="2200" smtClean="0"/>
          </a:p>
          <a:p>
            <a:pPr eaLnBrk="1" hangingPunct="1">
              <a:lnSpc>
                <a:spcPct val="80000"/>
              </a:lnSpc>
              <a:buFont typeface="Wingdings 2" pitchFamily="-112" charset="2"/>
              <a:buNone/>
            </a:pPr>
            <a:endParaRPr lang="en-CA" sz="2200" smtClean="0"/>
          </a:p>
          <a:p>
            <a:pPr eaLnBrk="1" hangingPunct="1">
              <a:lnSpc>
                <a:spcPct val="80000"/>
              </a:lnSpc>
              <a:buFont typeface="Wingdings 2" pitchFamily="-112" charset="2"/>
              <a:buNone/>
            </a:pPr>
            <a:endParaRPr lang="en-CA" sz="21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5 Marcador de número de diapositiva"/>
          <p:cNvSpPr>
            <a:spLocks noGrp="1"/>
          </p:cNvSpPr>
          <p:nvPr>
            <p:ph type="sldNum" sz="quarter" idx="12"/>
          </p:nvPr>
        </p:nvSpPr>
        <p:spPr bwMode="auto">
          <a:noFill/>
          <a:ln>
            <a:miter lim="800000"/>
            <a:headEnd/>
            <a:tailEnd/>
          </a:ln>
        </p:spPr>
        <p:txBody>
          <a:bodyPr/>
          <a:lstStyle/>
          <a:p>
            <a:fld id="{5DCB49F8-BE39-4F48-BEC4-10C946CAE632}" type="slidenum">
              <a:rPr lang="en-CA"/>
              <a:pPr/>
              <a:t>56</a:t>
            </a:fld>
            <a:endParaRPr lang="es-ES"/>
          </a:p>
        </p:txBody>
      </p:sp>
      <p:sp>
        <p:nvSpPr>
          <p:cNvPr id="68611" name="Rectangle 2"/>
          <p:cNvSpPr>
            <a:spLocks noGrp="1"/>
          </p:cNvSpPr>
          <p:nvPr>
            <p:ph type="title" idx="4294967295"/>
          </p:nvPr>
        </p:nvSpPr>
        <p:spPr/>
        <p:txBody>
          <a:bodyPr/>
          <a:lstStyle/>
          <a:p>
            <a:r>
              <a:rPr lang="en-US" smtClean="0"/>
              <a:t>References </a:t>
            </a:r>
            <a:r>
              <a:rPr lang="en-US" sz="2400" smtClean="0"/>
              <a:t>(cont’d.)</a:t>
            </a:r>
          </a:p>
        </p:txBody>
      </p:sp>
      <p:sp>
        <p:nvSpPr>
          <p:cNvPr id="68612" name="Rectangle 3"/>
          <p:cNvSpPr>
            <a:spLocks noGrp="1"/>
          </p:cNvSpPr>
          <p:nvPr>
            <p:ph type="body" idx="4294967295"/>
          </p:nvPr>
        </p:nvSpPr>
        <p:spPr/>
        <p:txBody>
          <a:bodyPr/>
          <a:lstStyle/>
          <a:p>
            <a:pPr eaLnBrk="1" hangingPunct="1">
              <a:lnSpc>
                <a:spcPct val="80000"/>
              </a:lnSpc>
              <a:spcBef>
                <a:spcPct val="2000"/>
              </a:spcBef>
              <a:buFont typeface="Wingdings 2" pitchFamily="-112" charset="2"/>
              <a:buNone/>
            </a:pPr>
            <a:endParaRPr lang="en-CA" sz="2200" smtClean="0"/>
          </a:p>
          <a:p>
            <a:pPr eaLnBrk="1" hangingPunct="1">
              <a:lnSpc>
                <a:spcPct val="80000"/>
              </a:lnSpc>
              <a:spcBef>
                <a:spcPct val="2000"/>
              </a:spcBef>
              <a:buFont typeface="Wingdings 2" pitchFamily="-112" charset="2"/>
              <a:buNone/>
            </a:pPr>
            <a:r>
              <a:rPr lang="en-CA" sz="2200" smtClean="0"/>
              <a:t>Lynch, T. (1996). </a:t>
            </a:r>
            <a:r>
              <a:rPr lang="en-CA" sz="2200" i="1" smtClean="0"/>
              <a:t>Communication in the language classroom</a:t>
            </a:r>
            <a:r>
              <a:rPr lang="en-CA" sz="2200" smtClean="0"/>
              <a:t>. Oxford: Oxford University Press.</a:t>
            </a:r>
            <a:endParaRPr lang="en-US" sz="2200" smtClean="0"/>
          </a:p>
          <a:p>
            <a:pPr eaLnBrk="1" hangingPunct="1">
              <a:lnSpc>
                <a:spcPct val="80000"/>
              </a:lnSpc>
              <a:spcBef>
                <a:spcPct val="2000"/>
              </a:spcBef>
              <a:buFont typeface="Wingdings 2" pitchFamily="-112" charset="2"/>
              <a:buNone/>
            </a:pPr>
            <a:endParaRPr lang="en-CA" sz="2200" smtClean="0"/>
          </a:p>
          <a:p>
            <a:pPr eaLnBrk="1" hangingPunct="1">
              <a:lnSpc>
                <a:spcPct val="80000"/>
              </a:lnSpc>
              <a:spcBef>
                <a:spcPct val="10000"/>
              </a:spcBef>
              <a:buFont typeface="Arial" charset="0"/>
              <a:buNone/>
            </a:pPr>
            <a:r>
              <a:rPr lang="en-US" sz="2200" smtClean="0"/>
              <a:t>Skehan, P. (1998). </a:t>
            </a:r>
            <a:r>
              <a:rPr lang="en-US" sz="2200" i="1" smtClean="0"/>
              <a:t>A cognitive approach to language learning</a:t>
            </a:r>
            <a:r>
              <a:rPr lang="en-US" sz="2200" smtClean="0"/>
              <a:t>. Oxford: Oxford University Press.</a:t>
            </a:r>
          </a:p>
          <a:p>
            <a:pPr eaLnBrk="1" hangingPunct="1">
              <a:lnSpc>
                <a:spcPct val="80000"/>
              </a:lnSpc>
              <a:spcBef>
                <a:spcPct val="10000"/>
              </a:spcBef>
              <a:buFont typeface="Arial" charset="0"/>
              <a:buNone/>
            </a:pPr>
            <a:endParaRPr lang="en-US" sz="2200" smtClean="0"/>
          </a:p>
          <a:p>
            <a:pPr eaLnBrk="1" hangingPunct="1">
              <a:lnSpc>
                <a:spcPct val="80000"/>
              </a:lnSpc>
              <a:spcBef>
                <a:spcPct val="10000"/>
              </a:spcBef>
              <a:buFont typeface="Arial" charset="0"/>
              <a:buNone/>
            </a:pPr>
            <a:r>
              <a:rPr lang="en-US" sz="2200" smtClean="0"/>
              <a:t>Willis, D., &amp; Willis, J. (2007). </a:t>
            </a:r>
            <a:r>
              <a:rPr lang="en-US" sz="2200" i="1" smtClean="0"/>
              <a:t>Doing task-based teaching</a:t>
            </a:r>
            <a:r>
              <a:rPr lang="en-US" sz="2200" smtClean="0"/>
              <a:t>. Oxford: Oxford University Press. </a:t>
            </a:r>
          </a:p>
          <a:p>
            <a:pPr eaLnBrk="1" hangingPunct="1">
              <a:lnSpc>
                <a:spcPct val="80000"/>
              </a:lnSpc>
              <a:buFont typeface="Wingdings 2" pitchFamily="-112" charset="2"/>
              <a:buNone/>
            </a:pPr>
            <a:endParaRPr lang="en-CA" sz="2200" smtClean="0"/>
          </a:p>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1625" y="142875"/>
            <a:ext cx="8534400" cy="928688"/>
          </a:xfrm>
        </p:spPr>
        <p:txBody>
          <a:bodyPr/>
          <a:lstStyle/>
          <a:p>
            <a:pPr eaLnBrk="1" hangingPunct="1"/>
            <a:r>
              <a:rPr lang="en-CA" smtClean="0"/>
              <a:t>Additional References</a:t>
            </a:r>
          </a:p>
        </p:txBody>
      </p:sp>
      <p:sp>
        <p:nvSpPr>
          <p:cNvPr id="69635" name="Content Placeholder 2"/>
          <p:cNvSpPr>
            <a:spLocks noGrp="1"/>
          </p:cNvSpPr>
          <p:nvPr>
            <p:ph sz="quarter" idx="1"/>
          </p:nvPr>
        </p:nvSpPr>
        <p:spPr>
          <a:xfrm>
            <a:off x="214313" y="1527175"/>
            <a:ext cx="8715375" cy="5187950"/>
          </a:xfrm>
        </p:spPr>
        <p:txBody>
          <a:bodyPr/>
          <a:lstStyle/>
          <a:p>
            <a:pPr eaLnBrk="1" hangingPunct="1">
              <a:lnSpc>
                <a:spcPct val="80000"/>
              </a:lnSpc>
              <a:spcBef>
                <a:spcPct val="0"/>
              </a:spcBef>
              <a:buFont typeface="Arial" charset="0"/>
              <a:buNone/>
            </a:pPr>
            <a:r>
              <a:rPr lang="en-CA" sz="2200" smtClean="0"/>
              <a:t>Adelson-Goldstein, J. (2007). </a:t>
            </a:r>
            <a:r>
              <a:rPr lang="en-CA" sz="2200" i="1" smtClean="0"/>
              <a:t>The step forward professional development program for multilevel instruction in adult ESL programs</a:t>
            </a:r>
            <a:r>
              <a:rPr lang="en-CA" sz="2200" smtClean="0"/>
              <a:t>. New York: Oxford University Press.</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Arial" charset="0"/>
              <a:buNone/>
            </a:pPr>
            <a:r>
              <a:rPr lang="en-CA" sz="2200" smtClean="0"/>
              <a:t>Brown, H. D. (2001). </a:t>
            </a:r>
            <a:r>
              <a:rPr lang="en-CA" sz="2200" i="1" smtClean="0"/>
              <a:t>Teaching by principles: An interactive approach to language pedagogy</a:t>
            </a:r>
            <a:r>
              <a:rPr lang="en-CA" sz="2200" smtClean="0"/>
              <a:t> (2nd ed.). Upper Saddle River, NJ: Prentice Hall Regents.</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Arial" charset="0"/>
              <a:buNone/>
            </a:pPr>
            <a:r>
              <a:rPr lang="en-CA" sz="2200" smtClean="0"/>
              <a:t>Center for Adult English Language Acquisition. (2006). </a:t>
            </a:r>
            <a:r>
              <a:rPr lang="en-CA" sz="2200" i="1" smtClean="0"/>
              <a:t>Promoting success of multilevel ESL classes: What teachers and administrators can do. </a:t>
            </a:r>
            <a:r>
              <a:rPr lang="en-CA" sz="2200" smtClean="0"/>
              <a:t>Retrieved October 24, 2008, from </a:t>
            </a:r>
            <a:r>
              <a:rPr lang="en-CA" sz="2200" smtClean="0">
                <a:hlinkClick r:id="rId2"/>
              </a:rPr>
              <a:t>http://www.cal.org/caela/esl_resources/briefs/multilevel.pdf</a:t>
            </a:r>
            <a:r>
              <a:rPr lang="en-CA" sz="2200" smtClean="0"/>
              <a:t> </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Arial" charset="0"/>
              <a:buNone/>
            </a:pPr>
            <a:r>
              <a:rPr lang="en-CA" sz="2200" smtClean="0"/>
              <a:t>Centre for Canadian Language Benchmarks. (2002). </a:t>
            </a:r>
            <a:r>
              <a:rPr lang="en-CA" sz="2200" i="1" smtClean="0"/>
              <a:t>Canadian Language Benchmarks 2000: Additional sample task ideas</a:t>
            </a:r>
            <a:r>
              <a:rPr lang="en-CA" sz="2200" smtClean="0"/>
              <a:t>. Ottawa, ON: Author.</a:t>
            </a:r>
          </a:p>
          <a:p>
            <a:pPr eaLnBrk="1" hangingPunct="1">
              <a:lnSpc>
                <a:spcPct val="80000"/>
              </a:lnSpc>
              <a:spcBef>
                <a:spcPct val="0"/>
              </a:spcBef>
              <a:buFont typeface="Arial" charset="0"/>
              <a:buNone/>
            </a:pPr>
            <a:r>
              <a:rPr lang="en-CA" sz="2200" smtClean="0"/>
              <a:t>	Retrieved October 24, 2008, from </a:t>
            </a:r>
          </a:p>
          <a:p>
            <a:pPr eaLnBrk="1" hangingPunct="1">
              <a:lnSpc>
                <a:spcPct val="80000"/>
              </a:lnSpc>
              <a:spcBef>
                <a:spcPct val="0"/>
              </a:spcBef>
              <a:buFont typeface="Arial" charset="0"/>
              <a:buNone/>
            </a:pPr>
            <a:r>
              <a:rPr lang="en-CA" sz="2000" smtClean="0"/>
              <a:t>	</a:t>
            </a:r>
            <a:r>
              <a:rPr lang="en-CA" sz="2000" smtClean="0">
                <a:hlinkClick r:id="rId3"/>
              </a:rPr>
              <a:t>http://www.language.ca/display_page.asp?page_id=259</a:t>
            </a:r>
            <a:endParaRPr lang="en-CA" sz="2000" smtClean="0"/>
          </a:p>
          <a:p>
            <a:pPr eaLnBrk="1" hangingPunct="1">
              <a:lnSpc>
                <a:spcPct val="80000"/>
              </a:lnSpc>
              <a:spcBef>
                <a:spcPct val="0"/>
              </a:spcBef>
              <a:buFont typeface="Arial" charset="0"/>
              <a:buNone/>
            </a:pPr>
            <a:endParaRPr lang="en-CA" sz="2200" smtClean="0"/>
          </a:p>
          <a:p>
            <a:pPr eaLnBrk="1" hangingPunct="1">
              <a:lnSpc>
                <a:spcPct val="80000"/>
              </a:lnSpc>
              <a:spcBef>
                <a:spcPct val="0"/>
              </a:spcBef>
              <a:spcAft>
                <a:spcPts val="400"/>
              </a:spcAft>
              <a:buFont typeface="Arial" charset="0"/>
              <a:buNone/>
            </a:pPr>
            <a:endParaRPr lang="en-CA" sz="2400" smtClean="0"/>
          </a:p>
          <a:p>
            <a:pPr eaLnBrk="1" hangingPunct="1">
              <a:lnSpc>
                <a:spcPct val="80000"/>
              </a:lnSpc>
              <a:buFont typeface="Arial" charset="0"/>
              <a:buNone/>
            </a:pPr>
            <a:endParaRPr lang="en-CA" sz="1600" smtClean="0"/>
          </a:p>
        </p:txBody>
      </p:sp>
      <p:sp>
        <p:nvSpPr>
          <p:cNvPr id="69636" name="4 Marcador de número de diapositiva"/>
          <p:cNvSpPr>
            <a:spLocks noGrp="1"/>
          </p:cNvSpPr>
          <p:nvPr>
            <p:ph type="sldNum" sz="quarter" idx="12"/>
          </p:nvPr>
        </p:nvSpPr>
        <p:spPr bwMode="auto">
          <a:noFill/>
          <a:ln>
            <a:miter lim="800000"/>
            <a:headEnd/>
            <a:tailEnd/>
          </a:ln>
        </p:spPr>
        <p:txBody>
          <a:bodyPr/>
          <a:lstStyle/>
          <a:p>
            <a:fld id="{56DCB7A1-1F93-4128-AA9F-DB85907BA2B1}" type="slidenum">
              <a:rPr lang="es-ES"/>
              <a:pPr/>
              <a:t>57</a:t>
            </a:fld>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301625" y="142875"/>
            <a:ext cx="8534400" cy="928688"/>
          </a:xfrm>
        </p:spPr>
        <p:txBody>
          <a:bodyPr/>
          <a:lstStyle/>
          <a:p>
            <a:pPr eaLnBrk="1" hangingPunct="1"/>
            <a:r>
              <a:rPr lang="en-CA" smtClean="0"/>
              <a:t>Additional References </a:t>
            </a:r>
            <a:r>
              <a:rPr lang="en-CA" sz="2400" smtClean="0"/>
              <a:t>(cont’d.)</a:t>
            </a:r>
          </a:p>
        </p:txBody>
      </p:sp>
      <p:sp>
        <p:nvSpPr>
          <p:cNvPr id="70659" name="Rectangle 3"/>
          <p:cNvSpPr>
            <a:spLocks noGrp="1"/>
          </p:cNvSpPr>
          <p:nvPr>
            <p:ph sz="quarter" idx="1"/>
          </p:nvPr>
        </p:nvSpPr>
        <p:spPr>
          <a:xfrm>
            <a:off x="323850" y="1484313"/>
            <a:ext cx="8504238" cy="4929187"/>
          </a:xfrm>
        </p:spPr>
        <p:txBody>
          <a:bodyPr/>
          <a:lstStyle/>
          <a:p>
            <a:pPr eaLnBrk="1" hangingPunct="1">
              <a:lnSpc>
                <a:spcPct val="80000"/>
              </a:lnSpc>
              <a:spcBef>
                <a:spcPct val="0"/>
              </a:spcBef>
              <a:buFont typeface="Wingdings 2" pitchFamily="-112" charset="2"/>
              <a:buNone/>
            </a:pPr>
            <a:endParaRPr lang="en-CA" sz="2000" smtClean="0"/>
          </a:p>
          <a:p>
            <a:pPr eaLnBrk="1" hangingPunct="1">
              <a:lnSpc>
                <a:spcPct val="80000"/>
              </a:lnSpc>
              <a:spcBef>
                <a:spcPct val="0"/>
              </a:spcBef>
              <a:buFont typeface="Wingdings 2" pitchFamily="-112" charset="2"/>
              <a:buNone/>
            </a:pPr>
            <a:r>
              <a:rPr lang="en-CA" sz="2200" smtClean="0"/>
              <a:t>Colorado State University. (2008). </a:t>
            </a:r>
            <a:r>
              <a:rPr lang="en-CA" sz="2200" i="1" smtClean="0"/>
              <a:t>Overview: ESL volunteer guide.</a:t>
            </a:r>
            <a:r>
              <a:rPr lang="en-CA" sz="2200" smtClean="0"/>
              <a:t> Retrieved October 24, 2008, from </a:t>
            </a:r>
            <a:r>
              <a:rPr lang="en-CA" sz="2200" smtClean="0">
                <a:hlinkClick r:id="rId2"/>
              </a:rPr>
              <a:t>http://writing.colostate.edu/guides/teaching/esl/printformat.cfm?printformat=yes</a:t>
            </a:r>
            <a:r>
              <a:rPr lang="en-CA" sz="2200" smtClean="0"/>
              <a:t> </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Arial" charset="0"/>
              <a:buNone/>
            </a:pPr>
            <a:r>
              <a:rPr lang="en-CA" sz="2200" smtClean="0"/>
              <a:t>Ellis, R. (2003). </a:t>
            </a:r>
            <a:r>
              <a:rPr lang="en-CA" sz="2200" i="1" smtClean="0"/>
              <a:t>Task-based language learning and teaching</a:t>
            </a:r>
            <a:r>
              <a:rPr lang="en-CA" sz="2200" smtClean="0"/>
              <a:t>. Oxford: Oxford University Press. </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Arial" charset="0"/>
              <a:buNone/>
            </a:pPr>
            <a:r>
              <a:rPr lang="en-CA" sz="2200" smtClean="0"/>
              <a:t>Harmer, J. (2007). </a:t>
            </a:r>
            <a:r>
              <a:rPr lang="en-CA" sz="2200" i="1" smtClean="0"/>
              <a:t>The practice of English language teaching</a:t>
            </a:r>
            <a:r>
              <a:rPr lang="en-CA" sz="2200" smtClean="0"/>
              <a:t> (4th ed.). Harlow, UK: Pearson Longman.</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Arial" charset="0"/>
              <a:buNone/>
            </a:pPr>
            <a:r>
              <a:rPr lang="en-CA" sz="2200" smtClean="0"/>
              <a:t>Hess, N. (2001). </a:t>
            </a:r>
            <a:r>
              <a:rPr lang="en-CA" sz="2200" i="1" smtClean="0"/>
              <a:t>Teaching large multilevel classes</a:t>
            </a:r>
            <a:r>
              <a:rPr lang="en-CA" sz="2200" smtClean="0"/>
              <a:t>. Cambridge: Cambridge University Press.</a:t>
            </a:r>
          </a:p>
          <a:p>
            <a:pPr eaLnBrk="1" hangingPunct="1">
              <a:lnSpc>
                <a:spcPct val="80000"/>
              </a:lnSpc>
              <a:spcBef>
                <a:spcPct val="0"/>
              </a:spcBef>
              <a:buFont typeface="Arial" charset="0"/>
              <a:buNone/>
            </a:pPr>
            <a:endParaRPr lang="en-CA" sz="2200" smtClean="0"/>
          </a:p>
          <a:p>
            <a:pPr eaLnBrk="1" hangingPunct="1">
              <a:lnSpc>
                <a:spcPct val="80000"/>
              </a:lnSpc>
              <a:spcBef>
                <a:spcPct val="0"/>
              </a:spcBef>
              <a:buFont typeface="Wingdings 2" pitchFamily="-112" charset="2"/>
              <a:buNone/>
            </a:pPr>
            <a:r>
              <a:rPr lang="en-CA" sz="2200" smtClean="0"/>
              <a:t>Holmes, T. L. (2001). </a:t>
            </a:r>
            <a:r>
              <a:rPr lang="en-CA" sz="2200" i="1" smtClean="0"/>
              <a:t>Canadian Language Benchmarks 2000: A guide to implementation. </a:t>
            </a:r>
            <a:r>
              <a:rPr lang="en-CA" sz="2200" smtClean="0"/>
              <a:t>Ottawa, ON: Centre for Canadian Language Benchmarks.</a:t>
            </a:r>
          </a:p>
          <a:p>
            <a:pPr eaLnBrk="1" hangingPunct="1">
              <a:lnSpc>
                <a:spcPct val="60000"/>
              </a:lnSpc>
              <a:spcBef>
                <a:spcPct val="0"/>
              </a:spcBef>
              <a:spcAft>
                <a:spcPts val="400"/>
              </a:spcAft>
              <a:buFont typeface="Arial" charset="0"/>
              <a:buNone/>
            </a:pPr>
            <a:endParaRPr lang="en-CA" sz="2200" smtClean="0"/>
          </a:p>
          <a:p>
            <a:pPr eaLnBrk="1" hangingPunct="1">
              <a:lnSpc>
                <a:spcPct val="60000"/>
              </a:lnSpc>
              <a:spcBef>
                <a:spcPct val="0"/>
              </a:spcBef>
              <a:spcAft>
                <a:spcPts val="400"/>
              </a:spcAft>
              <a:buFont typeface="Arial" charset="0"/>
              <a:buNone/>
            </a:pPr>
            <a:endParaRPr lang="en-CA" sz="2200" smtClean="0"/>
          </a:p>
          <a:p>
            <a:pPr eaLnBrk="1" hangingPunct="1">
              <a:lnSpc>
                <a:spcPct val="60000"/>
              </a:lnSpc>
              <a:buFont typeface="Arial" charset="0"/>
              <a:buNone/>
            </a:pPr>
            <a:endParaRPr lang="en-CA" sz="1800" smtClean="0"/>
          </a:p>
          <a:p>
            <a:pPr eaLnBrk="1" hangingPunct="1">
              <a:lnSpc>
                <a:spcPct val="60000"/>
              </a:lnSpc>
              <a:buFont typeface="Arial" charset="0"/>
              <a:buNone/>
            </a:pPr>
            <a:endParaRPr lang="en-CA" sz="1400" smtClean="0"/>
          </a:p>
          <a:p>
            <a:pPr eaLnBrk="1" hangingPunct="1">
              <a:lnSpc>
                <a:spcPct val="60000"/>
              </a:lnSpc>
              <a:buFont typeface="Arial" charset="0"/>
              <a:buNone/>
            </a:pPr>
            <a:endParaRPr lang="en-CA" sz="800" smtClean="0">
              <a:latin typeface="Times New Roman" pitchFamily="-112" charset="0"/>
            </a:endParaRPr>
          </a:p>
          <a:p>
            <a:pPr eaLnBrk="1" hangingPunct="1">
              <a:lnSpc>
                <a:spcPct val="60000"/>
              </a:lnSpc>
              <a:buFont typeface="Arial" charset="0"/>
              <a:buNone/>
            </a:pPr>
            <a:endParaRPr lang="en-CA" sz="800" smtClean="0">
              <a:latin typeface="Times New Roman" pitchFamily="-112" charset="0"/>
            </a:endParaRPr>
          </a:p>
        </p:txBody>
      </p:sp>
      <p:sp>
        <p:nvSpPr>
          <p:cNvPr id="70660" name="4 Marcador de número de diapositiva"/>
          <p:cNvSpPr>
            <a:spLocks noGrp="1"/>
          </p:cNvSpPr>
          <p:nvPr>
            <p:ph type="sldNum" sz="quarter" idx="12"/>
          </p:nvPr>
        </p:nvSpPr>
        <p:spPr bwMode="auto">
          <a:noFill/>
          <a:ln>
            <a:miter lim="800000"/>
            <a:headEnd/>
            <a:tailEnd/>
          </a:ln>
        </p:spPr>
        <p:txBody>
          <a:bodyPr/>
          <a:lstStyle/>
          <a:p>
            <a:fld id="{3D805A5D-1F14-4E50-88A6-DE32B7F753F8}" type="slidenum">
              <a:rPr lang="es-ES"/>
              <a:pPr/>
              <a:t>58</a:t>
            </a:fld>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301625" y="142875"/>
            <a:ext cx="8534400" cy="928688"/>
          </a:xfrm>
        </p:spPr>
        <p:txBody>
          <a:bodyPr/>
          <a:lstStyle/>
          <a:p>
            <a:pPr eaLnBrk="1" hangingPunct="1"/>
            <a:r>
              <a:rPr lang="en-CA" smtClean="0"/>
              <a:t>Additional References </a:t>
            </a:r>
            <a:r>
              <a:rPr lang="en-CA" sz="2400" smtClean="0"/>
              <a:t>(cont’d.)</a:t>
            </a:r>
            <a:endParaRPr lang="en-US" sz="1600" smtClean="0"/>
          </a:p>
        </p:txBody>
      </p:sp>
      <p:sp>
        <p:nvSpPr>
          <p:cNvPr id="71683" name="Rectangle 3"/>
          <p:cNvSpPr>
            <a:spLocks noGrp="1"/>
          </p:cNvSpPr>
          <p:nvPr>
            <p:ph sz="quarter" idx="1"/>
          </p:nvPr>
        </p:nvSpPr>
        <p:spPr>
          <a:xfrm>
            <a:off x="301625" y="1527175"/>
            <a:ext cx="8504238" cy="4830763"/>
          </a:xfrm>
        </p:spPr>
        <p:txBody>
          <a:bodyPr/>
          <a:lstStyle/>
          <a:p>
            <a:pPr eaLnBrk="1" hangingPunct="1">
              <a:lnSpc>
                <a:spcPct val="80000"/>
              </a:lnSpc>
              <a:spcBef>
                <a:spcPct val="0"/>
              </a:spcBef>
              <a:buFont typeface="Wingdings 2" pitchFamily="-112" charset="2"/>
              <a:buNone/>
            </a:pPr>
            <a:endParaRPr lang="en-CA" sz="2000" smtClean="0"/>
          </a:p>
          <a:p>
            <a:pPr eaLnBrk="1" hangingPunct="1">
              <a:lnSpc>
                <a:spcPct val="80000"/>
              </a:lnSpc>
              <a:spcBef>
                <a:spcPct val="0"/>
              </a:spcBef>
              <a:buFont typeface="Wingdings 2" pitchFamily="-112" charset="2"/>
              <a:buNone/>
            </a:pPr>
            <a:r>
              <a:rPr lang="en-CA" sz="2000" smtClean="0"/>
              <a:t>Lightbown, P. M., &amp; Spada, N. (2006). </a:t>
            </a:r>
            <a:r>
              <a:rPr lang="en-CA" sz="2000" i="1" smtClean="0"/>
              <a:t>How languages are learned. </a:t>
            </a:r>
            <a:r>
              <a:rPr lang="en-CA" sz="2000" smtClean="0"/>
              <a:t> Oxford: Oxford University Press.</a:t>
            </a:r>
          </a:p>
          <a:p>
            <a:pPr eaLnBrk="1" hangingPunct="1">
              <a:lnSpc>
                <a:spcPct val="80000"/>
              </a:lnSpc>
              <a:spcBef>
                <a:spcPct val="0"/>
              </a:spcBef>
              <a:buFont typeface="Wingdings 2" pitchFamily="-112" charset="2"/>
              <a:buNone/>
            </a:pPr>
            <a:endParaRPr lang="en-CA" sz="2000" smtClean="0"/>
          </a:p>
          <a:p>
            <a:pPr eaLnBrk="1" hangingPunct="1">
              <a:lnSpc>
                <a:spcPct val="80000"/>
              </a:lnSpc>
              <a:spcBef>
                <a:spcPct val="0"/>
              </a:spcBef>
              <a:buFont typeface="Wingdings 2" pitchFamily="-112" charset="2"/>
              <a:buNone/>
            </a:pPr>
            <a:r>
              <a:rPr lang="en-CA" sz="2000" smtClean="0"/>
              <a:t>Mathews-Aydinli, J., &amp; Van Horne, R. (2006). </a:t>
            </a:r>
            <a:r>
              <a:rPr lang="en-CA" sz="2000" i="1" smtClean="0"/>
              <a:t>Promoting success of multilevel ESL classes: What teachers and administrators can do. </a:t>
            </a:r>
            <a:r>
              <a:rPr lang="en-CA" sz="2000" smtClean="0"/>
              <a:t>Washington, DC: Center for Applied Linguistics. Retrieved November 28, 2008, from </a:t>
            </a:r>
            <a:r>
              <a:rPr lang="en-CA" sz="2000" smtClean="0">
                <a:hlinkClick r:id="rId2"/>
              </a:rPr>
              <a:t>http://www.cal.org/caela/esl%5Fresources/briefs/multilevel.html</a:t>
            </a:r>
            <a:r>
              <a:rPr lang="en-CA" sz="2000" smtClean="0"/>
              <a:t> </a:t>
            </a:r>
          </a:p>
          <a:p>
            <a:pPr eaLnBrk="1" hangingPunct="1">
              <a:lnSpc>
                <a:spcPct val="80000"/>
              </a:lnSpc>
              <a:spcBef>
                <a:spcPct val="0"/>
              </a:spcBef>
              <a:buFont typeface="Wingdings 2" pitchFamily="-112" charset="2"/>
              <a:buNone/>
            </a:pPr>
            <a:endParaRPr lang="en-CA" sz="2000" smtClean="0"/>
          </a:p>
          <a:p>
            <a:pPr eaLnBrk="1" hangingPunct="1">
              <a:lnSpc>
                <a:spcPct val="80000"/>
              </a:lnSpc>
              <a:spcBef>
                <a:spcPct val="0"/>
              </a:spcBef>
              <a:buFont typeface="Wingdings 2" pitchFamily="-112" charset="2"/>
              <a:buNone/>
            </a:pPr>
            <a:endParaRPr lang="en-CA" sz="2000" smtClean="0"/>
          </a:p>
          <a:p>
            <a:pPr eaLnBrk="1" hangingPunct="1">
              <a:lnSpc>
                <a:spcPct val="80000"/>
              </a:lnSpc>
              <a:spcBef>
                <a:spcPct val="0"/>
              </a:spcBef>
              <a:buFont typeface="Wingdings 2" pitchFamily="-112" charset="2"/>
              <a:buNone/>
            </a:pPr>
            <a:r>
              <a:rPr lang="en-CA" sz="2000" smtClean="0"/>
              <a:t>Roberts, M. (2007). </a:t>
            </a:r>
            <a:r>
              <a:rPr lang="en-CA" sz="2000" i="1" smtClean="0"/>
              <a:t>Teaching in the multilevel classroom. </a:t>
            </a:r>
            <a:r>
              <a:rPr lang="en-CA" sz="2000" smtClean="0"/>
              <a:t>Pearson Education. Retrieved March 25, 2008 from </a:t>
            </a:r>
            <a:r>
              <a:rPr lang="en-CA" sz="2000" smtClean="0">
                <a:hlinkClick r:id="rId3"/>
              </a:rPr>
              <a:t>http://www.pearsonlongman.com/ae/download/adulted/multilevel_monograph.pdf</a:t>
            </a:r>
            <a:endParaRPr lang="en-CA" sz="2000" smtClean="0"/>
          </a:p>
          <a:p>
            <a:pPr eaLnBrk="1" hangingPunct="1">
              <a:lnSpc>
                <a:spcPct val="80000"/>
              </a:lnSpc>
              <a:spcBef>
                <a:spcPct val="0"/>
              </a:spcBef>
              <a:buFont typeface="Arial" charset="0"/>
              <a:buNone/>
            </a:pPr>
            <a:endParaRPr lang="en-US" sz="2000" smtClean="0"/>
          </a:p>
          <a:p>
            <a:pPr eaLnBrk="1" hangingPunct="1">
              <a:lnSpc>
                <a:spcPct val="80000"/>
              </a:lnSpc>
              <a:spcBef>
                <a:spcPct val="0"/>
              </a:spcBef>
              <a:buFont typeface="Arial" charset="0"/>
              <a:buNone/>
            </a:pPr>
            <a:r>
              <a:rPr lang="en-US" sz="2000" smtClean="0"/>
              <a:t>Willis, J. (1996). </a:t>
            </a:r>
            <a:r>
              <a:rPr lang="en-US" sz="2000" i="1" smtClean="0"/>
              <a:t>A framework for task-based learning</a:t>
            </a:r>
            <a:r>
              <a:rPr lang="en-US" sz="2000" smtClean="0"/>
              <a:t>. Harlow, UK: Longman.</a:t>
            </a:r>
            <a:endParaRPr lang="en-CA" sz="2000" smtClean="0"/>
          </a:p>
        </p:txBody>
      </p:sp>
      <p:sp>
        <p:nvSpPr>
          <p:cNvPr id="71684" name="4 Marcador de número de diapositiva"/>
          <p:cNvSpPr>
            <a:spLocks noGrp="1"/>
          </p:cNvSpPr>
          <p:nvPr>
            <p:ph type="sldNum" sz="quarter" idx="12"/>
          </p:nvPr>
        </p:nvSpPr>
        <p:spPr bwMode="auto">
          <a:noFill/>
          <a:ln>
            <a:miter lim="800000"/>
            <a:headEnd/>
            <a:tailEnd/>
          </a:ln>
        </p:spPr>
        <p:txBody>
          <a:bodyPr/>
          <a:lstStyle/>
          <a:p>
            <a:fld id="{1BA8EC7E-FCC0-4A7F-96DA-B84AC2B925EC}" type="slidenum">
              <a:rPr lang="es-ES"/>
              <a:pPr/>
              <a:t>59</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301625" y="142875"/>
            <a:ext cx="8534400" cy="928688"/>
          </a:xfrm>
        </p:spPr>
        <p:txBody>
          <a:bodyPr/>
          <a:lstStyle/>
          <a:p>
            <a:pPr eaLnBrk="1" hangingPunct="1"/>
            <a:r>
              <a:rPr lang="es-ES" sz="3000" smtClean="0"/>
              <a:t>The Task Generator </a:t>
            </a:r>
            <a:br>
              <a:rPr lang="es-ES" sz="3000" smtClean="0"/>
            </a:br>
            <a:r>
              <a:rPr lang="es-ES" sz="2200" smtClean="0"/>
              <a:t>(Willis &amp; Willis, 2007, p. 108) </a:t>
            </a:r>
          </a:p>
        </p:txBody>
      </p:sp>
      <p:graphicFrame>
        <p:nvGraphicFramePr>
          <p:cNvPr id="5" name="Diagram 2"/>
          <p:cNvGraphicFramePr>
            <a:graphicFrameLocks noGrp="1"/>
          </p:cNvGraphicFramePr>
          <p:nvPr>
            <p:ph sz="quarter" idx="1"/>
          </p:nvPr>
        </p:nvGraphicFramePr>
        <p:xfrm>
          <a:off x="285720" y="1714488"/>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5 Marcador de número de diapositiva"/>
          <p:cNvSpPr>
            <a:spLocks noGrp="1"/>
          </p:cNvSpPr>
          <p:nvPr>
            <p:ph type="sldNum" sz="quarter" idx="12"/>
          </p:nvPr>
        </p:nvSpPr>
        <p:spPr bwMode="auto">
          <a:xfrm>
            <a:off x="4324350" y="1027113"/>
            <a:ext cx="461963" cy="473075"/>
          </a:xfrm>
          <a:noFill/>
          <a:ln>
            <a:miter lim="800000"/>
            <a:headEnd/>
            <a:tailEnd/>
          </a:ln>
        </p:spPr>
        <p:txBody>
          <a:bodyPr/>
          <a:lstStyle/>
          <a:p>
            <a:fld id="{C906C2EE-F09B-43F8-B194-57855D11E73A}" type="slidenum">
              <a:rPr lang="es-ES"/>
              <a:pPr/>
              <a:t>6</a:t>
            </a:fld>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smtClean="0"/>
              <a:t>Acknowledgements</a:t>
            </a:r>
          </a:p>
        </p:txBody>
      </p:sp>
      <p:sp>
        <p:nvSpPr>
          <p:cNvPr id="72707" name="Rectangle 3"/>
          <p:cNvSpPr>
            <a:spLocks noGrp="1"/>
          </p:cNvSpPr>
          <p:nvPr>
            <p:ph type="body" idx="4294967295"/>
          </p:nvPr>
        </p:nvSpPr>
        <p:spPr/>
        <p:txBody>
          <a:bodyPr/>
          <a:lstStyle/>
          <a:p>
            <a:endParaRPr lang="en-US" dirty="0" smtClean="0"/>
          </a:p>
          <a:p>
            <a:pPr>
              <a:buNone/>
            </a:pPr>
            <a:r>
              <a:rPr lang="en-US" dirty="0"/>
              <a:t>Dr. Marilyn Abbott</a:t>
            </a:r>
          </a:p>
          <a:p>
            <a:pPr>
              <a:buNone/>
            </a:pPr>
            <a:r>
              <a:rPr lang="en-US" dirty="0"/>
              <a:t>Dr. Marian </a:t>
            </a:r>
            <a:r>
              <a:rPr lang="en-US" dirty="0" err="1"/>
              <a:t>Rossiter</a:t>
            </a:r>
            <a:endParaRPr lang="en-US" dirty="0"/>
          </a:p>
          <a:p>
            <a:pPr marL="0" indent="0">
              <a:buFont typeface="Wingdings 2" pitchFamily="-112" charset="2"/>
              <a:buNone/>
            </a:pPr>
            <a:r>
              <a:rPr lang="en-US" dirty="0" smtClean="0"/>
              <a:t>Carolyn </a:t>
            </a:r>
            <a:r>
              <a:rPr lang="en-US" dirty="0" err="1" smtClean="0"/>
              <a:t>Dieleman</a:t>
            </a:r>
            <a:r>
              <a:rPr lang="en-US" dirty="0" smtClean="0"/>
              <a:t> for funding from Alberta </a:t>
            </a:r>
            <a:r>
              <a:rPr lang="en-US" dirty="0" smtClean="0"/>
              <a:t>Employment and </a:t>
            </a:r>
            <a:r>
              <a:rPr lang="en-US" dirty="0" smtClean="0"/>
              <a:t>Immigration</a:t>
            </a:r>
            <a:endParaRPr lang="en-US" dirty="0" smtClean="0"/>
          </a:p>
          <a:p>
            <a:pPr>
              <a:buFont typeface="Wingdings 2" pitchFamily="-112" charset="2"/>
              <a:buNone/>
            </a:pPr>
            <a:r>
              <a:rPr lang="en-US" dirty="0" smtClean="0"/>
              <a:t>Gertrude </a:t>
            </a:r>
            <a:r>
              <a:rPr lang="en-US" dirty="0" smtClean="0"/>
              <a:t>Aberdeen for her research assistance</a:t>
            </a:r>
            <a:endParaRPr lang="en-US" dirty="0" smtClean="0"/>
          </a:p>
          <a:p>
            <a:pPr>
              <a:buNone/>
            </a:pPr>
            <a:r>
              <a:rPr lang="en-US" dirty="0" smtClean="0"/>
              <a:t>Laura </a:t>
            </a:r>
            <a:r>
              <a:rPr lang="en-US" dirty="0" err="1" smtClean="0"/>
              <a:t>Monerris</a:t>
            </a:r>
            <a:r>
              <a:rPr lang="en-US" dirty="0" smtClean="0"/>
              <a:t> for </a:t>
            </a:r>
            <a:r>
              <a:rPr lang="en-US" dirty="0"/>
              <a:t>her research </a:t>
            </a:r>
            <a:r>
              <a:rPr lang="en-US" dirty="0" smtClean="0"/>
              <a:t>assistance</a:t>
            </a:r>
            <a:endParaRPr lang="en-US" dirty="0"/>
          </a:p>
        </p:txBody>
      </p:sp>
      <p:sp>
        <p:nvSpPr>
          <p:cNvPr id="72708" name="Slide Number Placeholder 3"/>
          <p:cNvSpPr>
            <a:spLocks noGrp="1"/>
          </p:cNvSpPr>
          <p:nvPr>
            <p:ph type="sldNum" sz="quarter" idx="12"/>
          </p:nvPr>
        </p:nvSpPr>
        <p:spPr bwMode="auto">
          <a:noFill/>
          <a:ln>
            <a:miter lim="800000"/>
            <a:headEnd/>
            <a:tailEnd/>
          </a:ln>
        </p:spPr>
        <p:txBody>
          <a:bodyPr/>
          <a:lstStyle/>
          <a:p>
            <a:fld id="{963215DF-318A-45D5-94E9-B771EEB5EF43}" type="slidenum">
              <a:rPr lang="en-CA"/>
              <a:pPr/>
              <a:t>60</a:t>
            </a:fld>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sz="quarter" idx="1"/>
          </p:nvPr>
        </p:nvSpPr>
        <p:spPr>
          <a:xfrm>
            <a:off x="301625" y="1643063"/>
            <a:ext cx="8504238" cy="4786312"/>
          </a:xfrm>
        </p:spPr>
        <p:txBody>
          <a:bodyPr/>
          <a:lstStyle/>
          <a:p>
            <a:pPr marL="514350" indent="-514350" eaLnBrk="1" hangingPunct="1">
              <a:lnSpc>
                <a:spcPct val="70000"/>
              </a:lnSpc>
              <a:spcBef>
                <a:spcPts val="600"/>
              </a:spcBef>
              <a:spcAft>
                <a:spcPts val="600"/>
              </a:spcAft>
              <a:buFont typeface="Calibri" pitchFamily="-112" charset="0"/>
              <a:buAutoNum type="arabicPeriod"/>
            </a:pPr>
            <a:r>
              <a:rPr lang="es-ES" b="1" smtClean="0"/>
              <a:t>Listing: brainstorming, fact-finding</a:t>
            </a:r>
          </a:p>
          <a:p>
            <a:pPr marL="547688" lvl="2" eaLnBrk="1" hangingPunct="1">
              <a:lnSpc>
                <a:spcPct val="70000"/>
              </a:lnSpc>
              <a:spcBef>
                <a:spcPts val="600"/>
              </a:spcBef>
              <a:spcAft>
                <a:spcPts val="600"/>
              </a:spcAft>
              <a:buSzPct val="95000"/>
              <a:buFont typeface="Wingdings 2" pitchFamily="-112" charset="2"/>
              <a:buChar char=""/>
            </a:pPr>
            <a:r>
              <a:rPr lang="ca-ES" sz="2700" smtClean="0"/>
              <a:t>Make a list of food you like to eat.</a:t>
            </a:r>
            <a:endParaRPr lang="es-ES" sz="2700" smtClean="0"/>
          </a:p>
          <a:p>
            <a:pPr marL="547688" lvl="2" eaLnBrk="1" hangingPunct="1">
              <a:lnSpc>
                <a:spcPct val="70000"/>
              </a:lnSpc>
              <a:spcBef>
                <a:spcPts val="600"/>
              </a:spcBef>
              <a:spcAft>
                <a:spcPts val="600"/>
              </a:spcAft>
              <a:buSzPct val="95000"/>
              <a:buFont typeface="Wingdings 2" pitchFamily="-112" charset="2"/>
              <a:buChar char=""/>
            </a:pPr>
            <a:r>
              <a:rPr lang="ca-ES" sz="2700" smtClean="0"/>
              <a:t>List all the fruit and vegetables that you can think of.</a:t>
            </a:r>
            <a:endParaRPr lang="en-CA" sz="2700" smtClean="0"/>
          </a:p>
          <a:p>
            <a:pPr marL="514350" indent="-514350" eaLnBrk="1" hangingPunct="1">
              <a:lnSpc>
                <a:spcPct val="70000"/>
              </a:lnSpc>
              <a:spcBef>
                <a:spcPts val="600"/>
              </a:spcBef>
              <a:spcAft>
                <a:spcPts val="600"/>
              </a:spcAft>
              <a:buFont typeface="Calibri" pitchFamily="-112" charset="0"/>
              <a:buAutoNum type="arabicPeriod"/>
            </a:pPr>
            <a:r>
              <a:rPr lang="en-CA" b="1" smtClean="0"/>
              <a:t>Comparing: finding differences or similarities</a:t>
            </a:r>
          </a:p>
          <a:p>
            <a:pPr marL="547688" lvl="2" eaLnBrk="1" hangingPunct="1">
              <a:lnSpc>
                <a:spcPct val="70000"/>
              </a:lnSpc>
              <a:spcBef>
                <a:spcPts val="600"/>
              </a:spcBef>
              <a:spcAft>
                <a:spcPts val="600"/>
              </a:spcAft>
              <a:buSzPct val="95000"/>
              <a:buFont typeface="Wingdings 2" pitchFamily="-112" charset="2"/>
              <a:buChar char=""/>
            </a:pPr>
            <a:r>
              <a:rPr lang="es-ES" sz="2700" smtClean="0"/>
              <a:t>Classify a given list of foods into groups based on Canada’s Food Guide.</a:t>
            </a:r>
          </a:p>
          <a:p>
            <a:pPr marL="547688" lvl="2" eaLnBrk="1" hangingPunct="1">
              <a:lnSpc>
                <a:spcPct val="70000"/>
              </a:lnSpc>
              <a:spcBef>
                <a:spcPts val="200"/>
              </a:spcBef>
              <a:spcAft>
                <a:spcPts val="600"/>
              </a:spcAft>
              <a:buSzPct val="95000"/>
              <a:buFont typeface="Wingdings 2" pitchFamily="-112" charset="2"/>
              <a:buChar char=""/>
            </a:pPr>
            <a:r>
              <a:rPr lang="en-CA" sz="2700" smtClean="0"/>
              <a:t>Sort a given list of fruits and vegetables into three groups: </a:t>
            </a:r>
          </a:p>
          <a:p>
            <a:pPr marL="514350" indent="-514350" eaLnBrk="1" hangingPunct="1">
              <a:lnSpc>
                <a:spcPct val="70000"/>
              </a:lnSpc>
              <a:spcBef>
                <a:spcPts val="200"/>
              </a:spcBef>
              <a:spcAft>
                <a:spcPts val="600"/>
              </a:spcAft>
              <a:buFont typeface="Wingdings 2" pitchFamily="-112" charset="2"/>
              <a:buNone/>
            </a:pPr>
            <a:r>
              <a:rPr lang="en-CA" smtClean="0"/>
              <a:t>		a) available in my home country, </a:t>
            </a:r>
          </a:p>
          <a:p>
            <a:pPr marL="514350" indent="-514350" eaLnBrk="1" hangingPunct="1">
              <a:lnSpc>
                <a:spcPct val="70000"/>
              </a:lnSpc>
              <a:spcBef>
                <a:spcPts val="200"/>
              </a:spcBef>
              <a:spcAft>
                <a:spcPts val="600"/>
              </a:spcAft>
              <a:buFont typeface="Wingdings 2" pitchFamily="-112" charset="2"/>
              <a:buNone/>
            </a:pPr>
            <a:r>
              <a:rPr lang="en-CA" smtClean="0"/>
              <a:t>		b) available in Canada,</a:t>
            </a:r>
          </a:p>
          <a:p>
            <a:pPr marL="514350" indent="-514350" eaLnBrk="1" hangingPunct="1">
              <a:lnSpc>
                <a:spcPct val="70000"/>
              </a:lnSpc>
              <a:spcBef>
                <a:spcPts val="200"/>
              </a:spcBef>
              <a:spcAft>
                <a:spcPts val="600"/>
              </a:spcAft>
              <a:buFont typeface="Wingdings 2" pitchFamily="-112" charset="2"/>
              <a:buNone/>
            </a:pPr>
            <a:r>
              <a:rPr lang="en-CA" smtClean="0"/>
              <a:t>		c) available in both Canada and my home country.</a:t>
            </a:r>
          </a:p>
          <a:p>
            <a:pPr marL="514350" indent="-514350" eaLnBrk="1" hangingPunct="1">
              <a:lnSpc>
                <a:spcPct val="70000"/>
              </a:lnSpc>
              <a:spcBef>
                <a:spcPts val="600"/>
              </a:spcBef>
              <a:spcAft>
                <a:spcPts val="1200"/>
              </a:spcAft>
            </a:pPr>
            <a:endParaRPr lang="en-CA" sz="2000" smtClean="0"/>
          </a:p>
          <a:p>
            <a:pPr marL="514350" indent="-514350" eaLnBrk="1" hangingPunct="1">
              <a:lnSpc>
                <a:spcPct val="70000"/>
              </a:lnSpc>
            </a:pPr>
            <a:endParaRPr lang="es-ES" sz="1900" smtClean="0"/>
          </a:p>
        </p:txBody>
      </p:sp>
      <p:sp>
        <p:nvSpPr>
          <p:cNvPr id="18435" name="1 Título"/>
          <p:cNvSpPr>
            <a:spLocks noGrp="1"/>
          </p:cNvSpPr>
          <p:nvPr>
            <p:ph type="title"/>
          </p:nvPr>
        </p:nvSpPr>
        <p:spPr>
          <a:xfrm>
            <a:off x="301625" y="228600"/>
            <a:ext cx="8534400" cy="985838"/>
          </a:xfrm>
        </p:spPr>
        <p:txBody>
          <a:bodyPr/>
          <a:lstStyle/>
          <a:p>
            <a:pPr algn="l" eaLnBrk="1" hangingPunct="1">
              <a:lnSpc>
                <a:spcPct val="80000"/>
              </a:lnSpc>
            </a:pPr>
            <a:r>
              <a:rPr lang="es-ES" smtClean="0"/>
              <a:t>		Task Generator Example Tasks</a:t>
            </a:r>
            <a:br>
              <a:rPr lang="es-ES" smtClean="0"/>
            </a:br>
            <a:r>
              <a:rPr lang="es-ES" smtClean="0"/>
              <a:t>Topic: Food</a:t>
            </a:r>
          </a:p>
        </p:txBody>
      </p:sp>
      <p:sp>
        <p:nvSpPr>
          <p:cNvPr id="18436" name="5 Marcador de número de diapositiva"/>
          <p:cNvSpPr>
            <a:spLocks noGrp="1"/>
          </p:cNvSpPr>
          <p:nvPr>
            <p:ph type="sldNum" sz="quarter" idx="12"/>
          </p:nvPr>
        </p:nvSpPr>
        <p:spPr bwMode="auto">
          <a:noFill/>
          <a:ln>
            <a:miter lim="800000"/>
            <a:headEnd/>
            <a:tailEnd/>
          </a:ln>
        </p:spPr>
        <p:txBody>
          <a:bodyPr/>
          <a:lstStyle/>
          <a:p>
            <a:fld id="{2732B23C-199F-493D-A82C-DA299FBE96C4}" type="slidenum">
              <a:rPr lang="es-ES"/>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301625" y="142875"/>
            <a:ext cx="8534400" cy="928688"/>
          </a:xfrm>
        </p:spPr>
        <p:txBody>
          <a:bodyPr/>
          <a:lstStyle/>
          <a:p>
            <a:pPr eaLnBrk="1" hangingPunct="1"/>
            <a:r>
              <a:rPr lang="es-ES" smtClean="0"/>
              <a:t>Task Generator Example Tasks </a:t>
            </a:r>
            <a:r>
              <a:rPr lang="es-ES" sz="2400" smtClean="0"/>
              <a:t>(cont’d.)</a:t>
            </a:r>
          </a:p>
        </p:txBody>
      </p:sp>
      <p:sp>
        <p:nvSpPr>
          <p:cNvPr id="19459" name="3 Marcador de contenido"/>
          <p:cNvSpPr>
            <a:spLocks noGrp="1"/>
          </p:cNvSpPr>
          <p:nvPr>
            <p:ph sz="quarter" idx="1"/>
          </p:nvPr>
        </p:nvSpPr>
        <p:spPr>
          <a:xfrm>
            <a:off x="301625" y="1571625"/>
            <a:ext cx="8485188" cy="5000625"/>
          </a:xfrm>
        </p:spPr>
        <p:txBody>
          <a:bodyPr/>
          <a:lstStyle/>
          <a:p>
            <a:pPr marL="514350" indent="-514350" eaLnBrk="1" hangingPunct="1">
              <a:lnSpc>
                <a:spcPct val="80000"/>
              </a:lnSpc>
              <a:spcBef>
                <a:spcPts val="600"/>
              </a:spcBef>
              <a:spcAft>
                <a:spcPts val="600"/>
              </a:spcAft>
              <a:buFont typeface="Calibri" pitchFamily="-112" charset="0"/>
              <a:buAutoNum type="arabicPeriod" startAt="3"/>
            </a:pPr>
            <a:r>
              <a:rPr lang="es-ES" b="1" smtClean="0"/>
              <a:t>Matching: words and phrases to pictures, directions to a street map</a:t>
            </a:r>
          </a:p>
          <a:p>
            <a:pPr marL="547688" lvl="2" eaLnBrk="1" hangingPunct="1">
              <a:lnSpc>
                <a:spcPct val="80000"/>
              </a:lnSpc>
              <a:spcBef>
                <a:spcPts val="600"/>
              </a:spcBef>
              <a:spcAft>
                <a:spcPts val="600"/>
              </a:spcAft>
              <a:buSzPct val="95000"/>
              <a:buFont typeface="Wingdings 2" pitchFamily="-112" charset="2"/>
              <a:buChar char=""/>
            </a:pPr>
            <a:r>
              <a:rPr lang="es-ES" sz="2700" smtClean="0"/>
              <a:t>Given </a:t>
            </a:r>
            <a:r>
              <a:rPr lang="en-CA" sz="2700" smtClean="0"/>
              <a:t>a map of a supermarket, locate where the following food is found (list).</a:t>
            </a:r>
            <a:endParaRPr lang="es-ES" sz="2700" smtClean="0"/>
          </a:p>
          <a:p>
            <a:pPr marL="547688" lvl="2" eaLnBrk="1" hangingPunct="1">
              <a:lnSpc>
                <a:spcPct val="80000"/>
              </a:lnSpc>
              <a:spcBef>
                <a:spcPts val="600"/>
              </a:spcBef>
              <a:spcAft>
                <a:spcPts val="600"/>
              </a:spcAft>
              <a:buSzPct val="95000"/>
              <a:buFont typeface="Wingdings 2" pitchFamily="-112" charset="2"/>
              <a:buChar char=""/>
            </a:pPr>
            <a:r>
              <a:rPr lang="en-CA" sz="2700" smtClean="0"/>
              <a:t>Match pictures with food found in given recipes (e.g., noodles, chicken, broth = chicken noodle soup)</a:t>
            </a:r>
            <a:r>
              <a:rPr lang="es-ES" sz="2700" smtClean="0"/>
              <a:t>.</a:t>
            </a:r>
            <a:endParaRPr lang="en-CA" sz="2700" smtClean="0"/>
          </a:p>
          <a:p>
            <a:pPr marL="514350" indent="-514350" eaLnBrk="1" hangingPunct="1">
              <a:lnSpc>
                <a:spcPct val="80000"/>
              </a:lnSpc>
              <a:spcBef>
                <a:spcPts val="600"/>
              </a:spcBef>
              <a:spcAft>
                <a:spcPts val="600"/>
              </a:spcAft>
              <a:buFont typeface="Calibri" pitchFamily="-112" charset="0"/>
              <a:buAutoNum type="arabicPeriod" startAt="4"/>
            </a:pPr>
            <a:r>
              <a:rPr lang="en-CA" b="1" smtClean="0"/>
              <a:t>Comparing: finding differences or similarities</a:t>
            </a:r>
          </a:p>
          <a:p>
            <a:pPr marL="547688" lvl="2" eaLnBrk="1" hangingPunct="1">
              <a:lnSpc>
                <a:spcPct val="80000"/>
              </a:lnSpc>
              <a:spcBef>
                <a:spcPts val="600"/>
              </a:spcBef>
              <a:spcAft>
                <a:spcPts val="600"/>
              </a:spcAft>
              <a:buSzPct val="95000"/>
              <a:buFont typeface="Wingdings 2" pitchFamily="-112" charset="2"/>
              <a:buChar char=""/>
            </a:pPr>
            <a:r>
              <a:rPr lang="en-CA" sz="2700" smtClean="0"/>
              <a:t>Compare the cost of items in two different supermarket flyers.</a:t>
            </a:r>
            <a:endParaRPr lang="es-ES" sz="2700" smtClean="0"/>
          </a:p>
          <a:p>
            <a:pPr marL="547688" lvl="2" eaLnBrk="1" hangingPunct="1">
              <a:lnSpc>
                <a:spcPct val="80000"/>
              </a:lnSpc>
              <a:spcBef>
                <a:spcPts val="600"/>
              </a:spcBef>
              <a:spcAft>
                <a:spcPts val="600"/>
              </a:spcAft>
              <a:buSzPct val="95000"/>
              <a:buFont typeface="Wingdings 2" pitchFamily="-112" charset="2"/>
              <a:buChar char=""/>
            </a:pPr>
            <a:r>
              <a:rPr lang="en-CA" sz="2700" smtClean="0"/>
              <a:t>Compare the nutrition facts on two different brands of the same food item.</a:t>
            </a:r>
            <a:endParaRPr lang="es-ES" sz="2700" smtClean="0"/>
          </a:p>
        </p:txBody>
      </p:sp>
      <p:sp>
        <p:nvSpPr>
          <p:cNvPr id="19460" name="5 Marcador de número de diapositiva"/>
          <p:cNvSpPr>
            <a:spLocks noGrp="1"/>
          </p:cNvSpPr>
          <p:nvPr>
            <p:ph type="sldNum" sz="quarter" idx="12"/>
          </p:nvPr>
        </p:nvSpPr>
        <p:spPr bwMode="auto">
          <a:noFill/>
          <a:ln>
            <a:miter lim="800000"/>
            <a:headEnd/>
            <a:tailEnd/>
          </a:ln>
        </p:spPr>
        <p:txBody>
          <a:bodyPr/>
          <a:lstStyle/>
          <a:p>
            <a:fld id="{58FCDEE1-7C90-4B5A-B14B-FDD84AF5B55A}" type="slidenum">
              <a:rPr lang="es-ES"/>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301625" y="142875"/>
            <a:ext cx="8534400" cy="928688"/>
          </a:xfrm>
        </p:spPr>
        <p:txBody>
          <a:bodyPr/>
          <a:lstStyle/>
          <a:p>
            <a:pPr eaLnBrk="1" hangingPunct="1"/>
            <a:r>
              <a:rPr lang="es-ES" smtClean="0"/>
              <a:t>Task Generator Example Tasks </a:t>
            </a:r>
            <a:r>
              <a:rPr lang="es-ES" sz="2400" smtClean="0"/>
              <a:t>(cont’d.)</a:t>
            </a:r>
          </a:p>
        </p:txBody>
      </p:sp>
      <p:sp>
        <p:nvSpPr>
          <p:cNvPr id="20483" name="3 Marcador de contenido"/>
          <p:cNvSpPr>
            <a:spLocks noGrp="1"/>
          </p:cNvSpPr>
          <p:nvPr>
            <p:ph sz="quarter" idx="1"/>
          </p:nvPr>
        </p:nvSpPr>
        <p:spPr>
          <a:xfrm>
            <a:off x="301625" y="1643063"/>
            <a:ext cx="8556625" cy="4572000"/>
          </a:xfrm>
        </p:spPr>
        <p:txBody>
          <a:bodyPr/>
          <a:lstStyle/>
          <a:p>
            <a:pPr marL="514350" indent="-514350" eaLnBrk="1" hangingPunct="1">
              <a:lnSpc>
                <a:spcPct val="80000"/>
              </a:lnSpc>
              <a:spcBef>
                <a:spcPts val="600"/>
              </a:spcBef>
              <a:spcAft>
                <a:spcPts val="600"/>
              </a:spcAft>
              <a:buFont typeface="Calibri" pitchFamily="-112" charset="0"/>
              <a:buAutoNum type="arabicPeriod" startAt="5"/>
            </a:pPr>
            <a:r>
              <a:rPr lang="en-CA" b="1" smtClean="0"/>
              <a:t>Sharing personal experience: story-telling, anecdotes, reminiscences</a:t>
            </a:r>
            <a:endParaRPr lang="es-ES" b="1" smtClean="0"/>
          </a:p>
          <a:p>
            <a:pPr marL="547688" lvl="2" eaLnBrk="1" hangingPunct="1">
              <a:lnSpc>
                <a:spcPct val="80000"/>
              </a:lnSpc>
              <a:spcBef>
                <a:spcPts val="600"/>
              </a:spcBef>
              <a:spcAft>
                <a:spcPts val="600"/>
              </a:spcAft>
              <a:buSzPct val="95000"/>
              <a:buFont typeface="Wingdings 2" pitchFamily="-112" charset="2"/>
              <a:buChar char=""/>
            </a:pPr>
            <a:r>
              <a:rPr lang="en-CA" sz="2700" smtClean="0"/>
              <a:t>Tell your partner about the best meal you have ever eaten. </a:t>
            </a:r>
          </a:p>
          <a:p>
            <a:pPr marL="547688" lvl="2" eaLnBrk="1" hangingPunct="1">
              <a:lnSpc>
                <a:spcPct val="80000"/>
              </a:lnSpc>
              <a:spcBef>
                <a:spcPts val="600"/>
              </a:spcBef>
              <a:spcAft>
                <a:spcPts val="600"/>
              </a:spcAft>
              <a:buSzPct val="95000"/>
              <a:buFont typeface="Wingdings 2" pitchFamily="-112" charset="2"/>
              <a:buChar char=""/>
            </a:pPr>
            <a:r>
              <a:rPr lang="en-CA" sz="2700" smtClean="0"/>
              <a:t>Tell your partner about a cooking disaster that you have had. </a:t>
            </a:r>
            <a:endParaRPr lang="es-ES" sz="2700" smtClean="0"/>
          </a:p>
          <a:p>
            <a:pPr marL="514350" indent="-514350" eaLnBrk="1" hangingPunct="1">
              <a:lnSpc>
                <a:spcPct val="80000"/>
              </a:lnSpc>
              <a:spcBef>
                <a:spcPts val="600"/>
              </a:spcBef>
              <a:spcAft>
                <a:spcPts val="600"/>
              </a:spcAft>
              <a:buFont typeface="Calibri" pitchFamily="-112" charset="0"/>
              <a:buAutoNum type="arabicPeriod" startAt="6"/>
            </a:pPr>
            <a:r>
              <a:rPr lang="en-CA" b="1" smtClean="0"/>
              <a:t>Projects and creative tasks: class newspaper, poster, survey, fantasy</a:t>
            </a:r>
          </a:p>
          <a:p>
            <a:pPr marL="547688" lvl="2" eaLnBrk="1" hangingPunct="1">
              <a:lnSpc>
                <a:spcPct val="80000"/>
              </a:lnSpc>
              <a:spcBef>
                <a:spcPts val="600"/>
              </a:spcBef>
              <a:spcAft>
                <a:spcPts val="600"/>
              </a:spcAft>
              <a:buSzPct val="95000"/>
              <a:buFont typeface="Wingdings 2" pitchFamily="-112" charset="2"/>
              <a:buChar char=""/>
            </a:pPr>
            <a:r>
              <a:rPr lang="en-CA" sz="2700" smtClean="0"/>
              <a:t>Create a class cookbook.</a:t>
            </a:r>
            <a:endParaRPr lang="es-ES" sz="2700" smtClean="0"/>
          </a:p>
          <a:p>
            <a:pPr marL="547688" lvl="2" eaLnBrk="1" hangingPunct="1">
              <a:lnSpc>
                <a:spcPct val="80000"/>
              </a:lnSpc>
              <a:spcBef>
                <a:spcPts val="600"/>
              </a:spcBef>
              <a:spcAft>
                <a:spcPts val="600"/>
              </a:spcAft>
              <a:buSzPct val="95000"/>
              <a:buFont typeface="Wingdings 2" pitchFamily="-112" charset="2"/>
              <a:buChar char=""/>
            </a:pPr>
            <a:r>
              <a:rPr lang="en-CA" sz="2700" smtClean="0"/>
              <a:t>Design a restaurant: menu, decor, theme and advertising.</a:t>
            </a:r>
            <a:endParaRPr lang="es-ES" sz="2700" smtClean="0"/>
          </a:p>
          <a:p>
            <a:pPr marL="547688" lvl="2" eaLnBrk="1" hangingPunct="1">
              <a:lnSpc>
                <a:spcPct val="80000"/>
              </a:lnSpc>
              <a:spcBef>
                <a:spcPts val="600"/>
              </a:spcBef>
              <a:spcAft>
                <a:spcPts val="600"/>
              </a:spcAft>
              <a:buSzPct val="95000"/>
              <a:buFont typeface="Wingdings 2" pitchFamily="-112" charset="2"/>
              <a:buChar char=""/>
            </a:pPr>
            <a:endParaRPr lang="en-CA" sz="1300" smtClean="0"/>
          </a:p>
        </p:txBody>
      </p:sp>
      <p:sp>
        <p:nvSpPr>
          <p:cNvPr id="20484" name="5 Marcador de número de diapositiva"/>
          <p:cNvSpPr>
            <a:spLocks noGrp="1"/>
          </p:cNvSpPr>
          <p:nvPr>
            <p:ph type="sldNum" sz="quarter" idx="12"/>
          </p:nvPr>
        </p:nvSpPr>
        <p:spPr bwMode="auto">
          <a:noFill/>
          <a:ln>
            <a:miter lim="800000"/>
            <a:headEnd/>
            <a:tailEnd/>
          </a:ln>
        </p:spPr>
        <p:txBody>
          <a:bodyPr/>
          <a:lstStyle/>
          <a:p>
            <a:fld id="{B901AB29-9A2F-497F-A03A-BC50159AFF68}" type="slidenum">
              <a:rPr lang="es-ES"/>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Personalizado 4">
      <a:dk1>
        <a:sysClr val="windowText" lastClr="000000"/>
      </a:dk1>
      <a:lt1>
        <a:sysClr val="window" lastClr="FFFFFF"/>
      </a:lt1>
      <a:dk2>
        <a:srgbClr val="424456"/>
      </a:dk2>
      <a:lt2>
        <a:srgbClr val="DEDEDE"/>
      </a:lt2>
      <a:accent1>
        <a:srgbClr val="53548A"/>
      </a:accent1>
      <a:accent2>
        <a:srgbClr val="438086"/>
      </a:accent2>
      <a:accent3>
        <a:srgbClr val="53548A"/>
      </a:accent3>
      <a:accent4>
        <a:srgbClr val="C4652D"/>
      </a:accent4>
      <a:accent5>
        <a:srgbClr val="8B5D3D"/>
      </a:accent5>
      <a:accent6>
        <a:srgbClr val="5C92B5"/>
      </a:accent6>
      <a:hlink>
        <a:srgbClr val="3E3F67"/>
      </a:hlink>
      <a:folHlink>
        <a:srgbClr val="9A57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5165</TotalTime>
  <Words>3420</Words>
  <Application>Microsoft Office PowerPoint</Application>
  <PresentationFormat>On-screen Show (4:3)</PresentationFormat>
  <Paragraphs>534</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Civil</vt:lpstr>
      <vt:lpstr>Planning for and Instructing  Multilevel Classes Using the  Canadian Language Benchmarks</vt:lpstr>
      <vt:lpstr>The Purposes of this Module are to …</vt:lpstr>
      <vt:lpstr>Rationale for Multilevel Classes</vt:lpstr>
      <vt:lpstr>Four Frameworks for Selecting and Adapting Tasks</vt:lpstr>
      <vt:lpstr>Framework 1. Task Types  (Willis &amp; Willis, 2007) </vt:lpstr>
      <vt:lpstr>The Task Generator  (Willis &amp; Willis, 2007, p. 108) </vt:lpstr>
      <vt:lpstr>  Task Generator Example Tasks Topic: Food</vt:lpstr>
      <vt:lpstr>Task Generator Example Tasks (cont’d.)</vt:lpstr>
      <vt:lpstr>Task Generator Example Tasks (cont’d.)</vt:lpstr>
      <vt:lpstr>Task Generator Example Tasks (cont’d.)</vt:lpstr>
      <vt:lpstr>Framework 2. Skehan’s (1998) Theoretical Framework  for Differentiated Instruction</vt:lpstr>
      <vt:lpstr>2.1. Code (Linguistic) Complexity</vt:lpstr>
      <vt:lpstr>2.1. Multilevel Examples of Modifying  Code (Linguistic) Complexity</vt:lpstr>
      <vt:lpstr>2.2.a. Cognitive Familiarity</vt:lpstr>
      <vt:lpstr> 2.2.a. Cognitive Familiarity Example Tasks Topic: Health</vt:lpstr>
      <vt:lpstr>2.2.b. Cognitive Processing</vt:lpstr>
      <vt:lpstr>2.2.b. Cognitive Processing (cont’d.)</vt:lpstr>
      <vt:lpstr>2.2.b. Cognitive Processing Example Tasks</vt:lpstr>
      <vt:lpstr>2.2.b. Cognitive Processing (cont’d.)</vt:lpstr>
      <vt:lpstr>2.3 Communicative Stress</vt:lpstr>
      <vt:lpstr>2.3 Communicative Stress (cont’d.)</vt:lpstr>
      <vt:lpstr>2.3 Communicative Stress Example Tasks</vt:lpstr>
      <vt:lpstr>2.3 Communicative Stress (cont’d.)</vt:lpstr>
      <vt:lpstr>Framework 3. Bias and Tiered Tasks  (Bowler &amp; Parminter, 2002)</vt:lpstr>
      <vt:lpstr>3.1. Bias Task 1 Example</vt:lpstr>
      <vt:lpstr>3.1. Bias Task 1 (cont’d.)</vt:lpstr>
      <vt:lpstr>3.1. Bias Task 2: Jigsawed Gapfill Example  (based on Bowler &amp; Parminter, 2002, p. 63)</vt:lpstr>
      <vt:lpstr>3.1. Bias Task 2: Jigsawed Gapfill (cont’d.)  (based on Bowler &amp; Parminter, 2002, p. 63)</vt:lpstr>
      <vt:lpstr>3.2. Tiered Task 1 Example</vt:lpstr>
      <vt:lpstr>3.2. Tiered Task 1 (cont’d.)</vt:lpstr>
      <vt:lpstr>3.2. Tiered Task 1: Top Tier Example</vt:lpstr>
      <vt:lpstr>3.2. Tiered Task 1: Middle Tier Example</vt:lpstr>
      <vt:lpstr>3.2. Tiered Task 1: Bottom Tier Example</vt:lpstr>
      <vt:lpstr>3.2. Tiered Task 2: Dual Choice Gapfill Example</vt:lpstr>
      <vt:lpstr>3.2. Tiered Task 2: Dual Choice Gapfill (cont’d.)</vt:lpstr>
      <vt:lpstr>Framework 4. Grading (Adapting) Listening Tasks   (Lynch, 1996, pp. 93-97) </vt:lpstr>
      <vt:lpstr>4. Adapting Listening Texts</vt:lpstr>
      <vt:lpstr>4. Adapting Listening Tasks</vt:lpstr>
      <vt:lpstr>4. Adapting Listening Tasks: Sample Passage</vt:lpstr>
      <vt:lpstr>Grading the Text: Input  (Lynch, 1996, p. 96)</vt:lpstr>
      <vt:lpstr>Grading the Text: Support (Lynch, 1996, p. 96)</vt:lpstr>
      <vt:lpstr>Grading the Task: Process (Lynch, 1996, p. 96)</vt:lpstr>
      <vt:lpstr>Grading the Task: Output (Lynch, 1996, p. 96)</vt:lpstr>
      <vt:lpstr>Grouping Learners</vt:lpstr>
      <vt:lpstr>Grouping Learners (cont’d.)</vt:lpstr>
      <vt:lpstr>Other Grouping Strategies</vt:lpstr>
      <vt:lpstr>Mixed Ability Groups</vt:lpstr>
      <vt:lpstr>Same-Ability Groups</vt:lpstr>
      <vt:lpstr>Same-Language/Interest Groups</vt:lpstr>
      <vt:lpstr>Guidelines for Multilevel Lesson Planning</vt:lpstr>
      <vt:lpstr>Example Lesson</vt:lpstr>
      <vt:lpstr>Lesson plan (cont’d.)</vt:lpstr>
      <vt:lpstr>Lesson plan (cont’d.)</vt:lpstr>
      <vt:lpstr>Conclusion</vt:lpstr>
      <vt:lpstr>References</vt:lpstr>
      <vt:lpstr>References (cont’d.)</vt:lpstr>
      <vt:lpstr>Additional References</vt:lpstr>
      <vt:lpstr>Additional References (cont’d.)</vt:lpstr>
      <vt:lpstr>Additional References (cont’d.)</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Multilevel Classes Based on the Canadian Language Benchmarks</dc:title>
  <dc:creator>tesl</dc:creator>
  <cp:lastModifiedBy>MA</cp:lastModifiedBy>
  <cp:revision>828</cp:revision>
  <cp:lastPrinted>2009-02-27T21:00:34Z</cp:lastPrinted>
  <dcterms:created xsi:type="dcterms:W3CDTF">2011-01-13T18:14:11Z</dcterms:created>
  <dcterms:modified xsi:type="dcterms:W3CDTF">2017-06-17T17:30:24Z</dcterms:modified>
</cp:coreProperties>
</file>